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sldIdLst>
    <p:sldId id="256" r:id="rId2"/>
    <p:sldId id="407" r:id="rId3"/>
    <p:sldId id="306" r:id="rId4"/>
    <p:sldId id="303" r:id="rId5"/>
    <p:sldId id="297" r:id="rId6"/>
    <p:sldId id="298" r:id="rId7"/>
    <p:sldId id="299" r:id="rId8"/>
    <p:sldId id="302" r:id="rId9"/>
    <p:sldId id="300" r:id="rId10"/>
    <p:sldId id="301" r:id="rId11"/>
    <p:sldId id="292" r:id="rId12"/>
    <p:sldId id="391" r:id="rId13"/>
    <p:sldId id="280" r:id="rId14"/>
    <p:sldId id="326" r:id="rId15"/>
    <p:sldId id="281" r:id="rId16"/>
    <p:sldId id="273" r:id="rId17"/>
    <p:sldId id="274" r:id="rId18"/>
    <p:sldId id="275" r:id="rId19"/>
    <p:sldId id="390" r:id="rId20"/>
    <p:sldId id="279" r:id="rId21"/>
    <p:sldId id="378" r:id="rId22"/>
    <p:sldId id="380" r:id="rId23"/>
    <p:sldId id="332" r:id="rId24"/>
    <p:sldId id="333" r:id="rId25"/>
    <p:sldId id="337" r:id="rId26"/>
    <p:sldId id="338" r:id="rId27"/>
    <p:sldId id="335" r:id="rId28"/>
    <p:sldId id="336" r:id="rId29"/>
    <p:sldId id="341" r:id="rId30"/>
    <p:sldId id="392" r:id="rId31"/>
    <p:sldId id="344" r:id="rId32"/>
    <p:sldId id="263" r:id="rId33"/>
    <p:sldId id="387" r:id="rId34"/>
    <p:sldId id="362" r:id="rId35"/>
    <p:sldId id="366" r:id="rId36"/>
    <p:sldId id="388" r:id="rId37"/>
    <p:sldId id="389" r:id="rId38"/>
    <p:sldId id="284" r:id="rId39"/>
    <p:sldId id="363" r:id="rId40"/>
    <p:sldId id="364" r:id="rId41"/>
    <p:sldId id="365" r:id="rId42"/>
    <p:sldId id="393" r:id="rId43"/>
    <p:sldId id="361" r:id="rId44"/>
    <p:sldId id="394" r:id="rId45"/>
    <p:sldId id="395" r:id="rId46"/>
    <p:sldId id="396" r:id="rId47"/>
    <p:sldId id="397" r:id="rId48"/>
    <p:sldId id="398" r:id="rId49"/>
    <p:sldId id="399" r:id="rId50"/>
    <p:sldId id="349" r:id="rId51"/>
    <p:sldId id="355" r:id="rId52"/>
    <p:sldId id="350" r:id="rId53"/>
    <p:sldId id="351" r:id="rId54"/>
    <p:sldId id="352" r:id="rId55"/>
    <p:sldId id="353" r:id="rId56"/>
    <p:sldId id="400" r:id="rId57"/>
    <p:sldId id="309" r:id="rId58"/>
    <p:sldId id="328" r:id="rId59"/>
    <p:sldId id="329" r:id="rId60"/>
    <p:sldId id="312" r:id="rId61"/>
    <p:sldId id="354" r:id="rId62"/>
    <p:sldId id="314" r:id="rId63"/>
    <p:sldId id="325" r:id="rId64"/>
    <p:sldId id="317" r:id="rId65"/>
    <p:sldId id="316" r:id="rId66"/>
    <p:sldId id="401" r:id="rId67"/>
    <p:sldId id="346" r:id="rId68"/>
    <p:sldId id="318" r:id="rId69"/>
    <p:sldId id="321" r:id="rId70"/>
    <p:sldId id="348" r:id="rId71"/>
    <p:sldId id="319" r:id="rId72"/>
    <p:sldId id="322" r:id="rId73"/>
    <p:sldId id="402" r:id="rId74"/>
    <p:sldId id="367" r:id="rId75"/>
    <p:sldId id="368" r:id="rId76"/>
    <p:sldId id="371" r:id="rId77"/>
    <p:sldId id="384" r:id="rId78"/>
    <p:sldId id="386" r:id="rId79"/>
    <p:sldId id="372" r:id="rId80"/>
    <p:sldId id="369" r:id="rId81"/>
    <p:sldId id="370" r:id="rId82"/>
    <p:sldId id="381" r:id="rId83"/>
    <p:sldId id="382" r:id="rId84"/>
    <p:sldId id="373" r:id="rId85"/>
    <p:sldId id="374" r:id="rId86"/>
    <p:sldId id="375" r:id="rId87"/>
    <p:sldId id="376" r:id="rId88"/>
    <p:sldId id="404" r:id="rId89"/>
    <p:sldId id="405" r:id="rId90"/>
    <p:sldId id="406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  <a:srgbClr val="54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348" autoAdjust="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iana\angarishi%202012-13\workshop\statistik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iana\angarishi%202012-13\workshop\statistik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8000"/>
              </a:solidFill>
            </c:spPr>
          </c:dPt>
          <c:dPt>
            <c:idx val="3"/>
            <c:spPr>
              <a:solidFill>
                <a:srgbClr val="CC3300"/>
              </a:solidFill>
            </c:spPr>
          </c:dPt>
          <c:dPt>
            <c:idx val="4"/>
            <c:spPr>
              <a:solidFill>
                <a:srgbClr val="663300"/>
              </a:solidFill>
            </c:spPr>
          </c:dPt>
          <c:dPt>
            <c:idx val="5"/>
            <c:spPr>
              <a:solidFill>
                <a:srgbClr val="0070C0"/>
              </a:solidFill>
            </c:spPr>
          </c:dPt>
          <c:dPt>
            <c:idx val="6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7"/>
            <c:spPr>
              <a:solidFill>
                <a:srgbClr val="C00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</c:dLbl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  <c:showLeaderLines val="1"/>
          </c:dLbls>
          <c:val>
            <c:numRef>
              <c:f>Sheet1!$A$1:$H$1</c:f>
              <c:numCache>
                <c:formatCode>General</c:formatCode>
                <c:ptCount val="8"/>
                <c:pt idx="0">
                  <c:v>3</c:v>
                </c:pt>
                <c:pt idx="1">
                  <c:v>8</c:v>
                </c:pt>
                <c:pt idx="2">
                  <c:v>11</c:v>
                </c:pt>
                <c:pt idx="3">
                  <c:v>8</c:v>
                </c:pt>
                <c:pt idx="4">
                  <c:v>21</c:v>
                </c:pt>
                <c:pt idx="5">
                  <c:v>10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</c:ser>
      </c:pie3DChart>
    </c:plotArea>
    <c:plotVisOnly val="1"/>
  </c:chart>
  <c:spPr>
    <a:noFill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3.333333333333334E-2"/>
          <c:y val="0.10185185185185186"/>
          <c:w val="0.93888888888888966"/>
          <c:h val="0.89814814814814814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00990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  <c:showLeaderLines val="1"/>
          </c:dLbls>
          <c:val>
            <c:numRef>
              <c:f>Sheet1!$A$19:$D$19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7</c:v>
                </c:pt>
              </c:numCache>
            </c:numRef>
          </c:val>
        </c:ser>
      </c:pie3DChart>
    </c:plotArea>
    <c:plotVisOnly val="1"/>
  </c:chart>
  <c:spPr>
    <a:noFill/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69A5A-309B-45F8-A4B0-7604318BE444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BDFAA-2AAF-47EB-93A3-E8386851F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5338C2-2DC6-46B1-BE48-54B9F6C23066}" type="slidenum">
              <a:rPr lang="ru-RU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875A2-B84E-49F3-84D2-57492284D51B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BDFAA-2AAF-47EB-93A3-E8386851FD5E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95EC6-F17F-47E7-ACB0-75D938AD5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5314DB-1D83-4368-9809-4127C8CB41B8}" type="datetimeFigureOut">
              <a:rPr lang="en-US" smtClean="0"/>
              <a:pPr/>
              <a:t>03-Feb-14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89FD9A8-B246-4847-9A22-C73246A4C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Excel_97-2003_Worksheet3.xls"/><Relationship Id="rId4" Type="http://schemas.openxmlformats.org/officeDocument/2006/relationships/oleObject" Target="../embeddings/Microsoft_Office_Excel_97-2003_Worksheet2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http://en.wikipedia.org/wiki/File:504px-Pinguiculagrandiflora1web.jpg" TargetMode="Externa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9.pn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2" Type="http://schemas.openxmlformats.org/officeDocument/2006/relationships/image" Target="../media/image128.jpeg"/><Relationship Id="rId16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5" Type="http://schemas.openxmlformats.org/officeDocument/2006/relationships/image" Target="../media/image14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Relationship Id="rId14" Type="http://schemas.openxmlformats.org/officeDocument/2006/relationships/image" Target="../media/image14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://www.tymri.ut.ee/e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35.jpeg"/><Relationship Id="rId4" Type="http://schemas.openxmlformats.org/officeDocument/2006/relationships/image" Target="../media/image1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6858048" cy="1043006"/>
          </a:xfrm>
        </p:spPr>
        <p:txBody>
          <a:bodyPr>
            <a:normAutofit/>
          </a:bodyPr>
          <a:lstStyle/>
          <a:p>
            <a:r>
              <a:rPr lang="ka-GE" sz="3200" dirty="0" smtClean="0">
                <a:solidFill>
                  <a:schemeClr val="tx1"/>
                </a:solidFill>
                <a:effectLst/>
                <a:latin typeface="Sylfaen" pitchFamily="18" charset="0"/>
              </a:rPr>
              <a:t>ზუსტ და საბუნებისმეტყველო </a:t>
            </a:r>
            <a:r>
              <a:rPr lang="ka-GE" sz="3200" dirty="0" smtClean="0">
                <a:solidFill>
                  <a:schemeClr val="tx1"/>
                </a:solidFill>
                <a:effectLst/>
                <a:latin typeface="Sylfaen" pitchFamily="18" charset="0"/>
              </a:rPr>
              <a:t>მეცნ</a:t>
            </a:r>
            <a:r>
              <a:rPr lang="ka-GE" sz="3200" dirty="0" smtClean="0">
                <a:solidFill>
                  <a:schemeClr val="tx1"/>
                </a:solidFill>
                <a:effectLst/>
                <a:latin typeface="Sylfaen" pitchFamily="18" charset="0"/>
              </a:rPr>
              <a:t>იერებათა</a:t>
            </a:r>
            <a:r>
              <a:rPr lang="ka-GE" sz="3200" dirty="0" smtClean="0">
                <a:solidFill>
                  <a:schemeClr val="tx1"/>
                </a:solidFill>
                <a:effectLst/>
                <a:latin typeface="Sylfaen" pitchFamily="18" charset="0"/>
              </a:rPr>
              <a:t> </a:t>
            </a:r>
            <a:r>
              <a:rPr lang="ka-GE" sz="3200" dirty="0" smtClean="0">
                <a:solidFill>
                  <a:schemeClr val="tx1"/>
                </a:solidFill>
                <a:effectLst/>
                <a:latin typeface="Sylfaen" pitchFamily="18" charset="0"/>
              </a:rPr>
              <a:t>ფაკულტეტი</a:t>
            </a:r>
            <a:endParaRPr lang="en-US" sz="3200" dirty="0">
              <a:solidFill>
                <a:schemeClr val="tx1"/>
              </a:solidFill>
              <a:effectLst/>
              <a:latin typeface="Sylfae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85786" y="1643050"/>
            <a:ext cx="8064000" cy="3996000"/>
            <a:chOff x="762000" y="1414199"/>
            <a:chExt cx="8064000" cy="3996000"/>
          </a:xfrm>
        </p:grpSpPr>
        <p:sp>
          <p:nvSpPr>
            <p:cNvPr id="17" name="Vertical Scroll 16"/>
            <p:cNvSpPr/>
            <p:nvPr/>
          </p:nvSpPr>
          <p:spPr>
            <a:xfrm rot="16200000">
              <a:off x="2796000" y="-619801"/>
              <a:ext cx="3996000" cy="8064000"/>
            </a:xfrm>
            <a:prstGeom prst="verticalScroll">
              <a:avLst>
                <a:gd name="adj" fmla="val 14067"/>
              </a:avLst>
            </a:prstGeom>
            <a:solidFill>
              <a:schemeClr val="bg1"/>
            </a:solidFill>
            <a:ln w="57150">
              <a:solidFill>
                <a:schemeClr val="accent4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2000232" y="2357430"/>
              <a:ext cx="583364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006600"/>
                  </a:solidFill>
                  <a:latin typeface="AcadMtavr" pitchFamily="2" charset="0"/>
                </a:rPr>
                <a:t>biologiis</a:t>
              </a:r>
              <a:endParaRPr lang="en-US" sz="6000" b="1" dirty="0" smtClean="0">
                <a:solidFill>
                  <a:srgbClr val="006600"/>
                </a:solidFill>
                <a:latin typeface="AcadMtavr" pitchFamily="2" charset="0"/>
              </a:endParaRPr>
            </a:p>
            <a:p>
              <a:pPr algn="ctr"/>
              <a:r>
                <a:rPr lang="en-US" sz="6000" b="1" dirty="0" err="1" smtClean="0">
                  <a:solidFill>
                    <a:srgbClr val="006600"/>
                  </a:solidFill>
                  <a:latin typeface="AcadMtavr" pitchFamily="2" charset="0"/>
                </a:rPr>
                <a:t>departamenti</a:t>
              </a:r>
              <a:endParaRPr lang="en-US" sz="6000" b="1" dirty="0">
                <a:solidFill>
                  <a:srgbClr val="006600"/>
                </a:solidFill>
                <a:latin typeface="AcadMtavr" pitchFamily="2" charset="0"/>
              </a:endParaRPr>
            </a:p>
          </p:txBody>
        </p:sp>
      </p:grpSp>
      <p:pic>
        <p:nvPicPr>
          <p:cNvPr id="6" name="Picture 8" descr="https://encrypted-tbn0.gstatic.com/images?q=tbn:ANd9GcSU4gU_J4BnJOhTetb0f-Os3fFBFRg0OswJhslHE1fdg-GTb11NN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334000"/>
            <a:ext cx="1650999" cy="1524000"/>
          </a:xfrm>
          <a:prstGeom prst="rect">
            <a:avLst/>
          </a:prstGeom>
          <a:noFill/>
        </p:spPr>
      </p:pic>
      <p:pic>
        <p:nvPicPr>
          <p:cNvPr id="83970" name="Picture 2" descr="http://www.tsu.edu.ge/data/image_db_innova/logo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36" y="0"/>
            <a:ext cx="2000264" cy="200026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60" y="285728"/>
            <a:ext cx="8586758" cy="796908"/>
          </a:xfrm>
        </p:spPr>
        <p:txBody>
          <a:bodyPr>
            <a:noAutofit/>
          </a:bodyPr>
          <a:lstStyle/>
          <a:p>
            <a:r>
              <a:rPr lang="ka-GE" sz="3600" dirty="0" smtClean="0">
                <a:solidFill>
                  <a:srgbClr val="7E0000"/>
                </a:solidFill>
                <a:effectLst/>
              </a:rPr>
              <a:t>სტატისტიკა 2014 წლის იანვრისათვის</a:t>
            </a:r>
            <a:endParaRPr lang="en-US" sz="3600" dirty="0">
              <a:solidFill>
                <a:srgbClr val="7E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04" cy="1643074"/>
          </a:xfrm>
        </p:spPr>
        <p:txBody>
          <a:bodyPr>
            <a:normAutofit/>
          </a:bodyPr>
          <a:lstStyle/>
          <a:p>
            <a:r>
              <a:rPr lang="ka-GE" sz="2400" b="1" dirty="0" smtClean="0"/>
              <a:t>საბაკალავრო პროგრამა „გამოყენებითი ბიომეცნიერებები და ბიოტექნოლოგია“ </a:t>
            </a:r>
            <a:r>
              <a:rPr lang="ka-GE" sz="2400" b="1" dirty="0" smtClean="0">
                <a:sym typeface="Symbol" panose="05050102010706020507" pitchFamily="18" charset="2"/>
              </a:rPr>
              <a:t> 200 სტუდენტი</a:t>
            </a:r>
            <a:endParaRPr lang="ka-GE" sz="2400" b="1" dirty="0" smtClean="0"/>
          </a:p>
          <a:p>
            <a:r>
              <a:rPr lang="ka-GE" sz="2400" b="1" dirty="0" smtClean="0"/>
              <a:t>სამაგისტრო პროგრამა „გამოყენებითი ბიომეცნიერებები“ – 14 მაგისტრი</a:t>
            </a:r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3000372"/>
            <a:ext cx="5078806" cy="571504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მეორე კურსზე სწავლობს 3 მაგისტრანტი</a:t>
            </a:r>
            <a:endParaRPr kumimoji="0" lang="en-US" sz="2000" b="1" i="0" u="none" strike="noStrike" kern="1200" cap="none" spc="0" normalizeH="0" baseline="0" noProof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571877"/>
            <a:ext cx="3786214" cy="28396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14942" y="4143380"/>
            <a:ext cx="3571900" cy="882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400" dirty="0" smtClean="0"/>
              <a:t>პირველ კურსზე 11 მაგისტრანტი ჩაირიცხა</a:t>
            </a:r>
            <a:endParaRPr lang="en-US" sz="2400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lock Arc 52"/>
          <p:cNvSpPr/>
          <p:nvPr/>
        </p:nvSpPr>
        <p:spPr>
          <a:xfrm>
            <a:off x="1600200" y="610586"/>
            <a:ext cx="5485414" cy="5485414"/>
          </a:xfrm>
          <a:prstGeom prst="blockArc">
            <a:avLst>
              <a:gd name="adj1" fmla="val 13184383"/>
              <a:gd name="adj2" fmla="val 16941206"/>
              <a:gd name="adj3" fmla="val 3434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" name="Block Arc 51"/>
          <p:cNvSpPr/>
          <p:nvPr/>
        </p:nvSpPr>
        <p:spPr>
          <a:xfrm>
            <a:off x="1301164" y="838693"/>
            <a:ext cx="5485414" cy="5485414"/>
          </a:xfrm>
          <a:prstGeom prst="blockArc">
            <a:avLst>
              <a:gd name="adj1" fmla="val 10322595"/>
              <a:gd name="adj2" fmla="val 12905316"/>
              <a:gd name="adj3" fmla="val 3434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Block Arc 50"/>
          <p:cNvSpPr/>
          <p:nvPr/>
        </p:nvSpPr>
        <p:spPr>
          <a:xfrm>
            <a:off x="1447800" y="838693"/>
            <a:ext cx="5485414" cy="5485414"/>
          </a:xfrm>
          <a:prstGeom prst="blockArc">
            <a:avLst>
              <a:gd name="adj1" fmla="val 8082909"/>
              <a:gd name="adj2" fmla="val 10814129"/>
              <a:gd name="adj3" fmla="val 3434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Block Arc 49"/>
          <p:cNvSpPr/>
          <p:nvPr/>
        </p:nvSpPr>
        <p:spPr>
          <a:xfrm>
            <a:off x="1981693" y="838693"/>
            <a:ext cx="5485414" cy="5485414"/>
          </a:xfrm>
          <a:prstGeom prst="blockArc">
            <a:avLst>
              <a:gd name="adj1" fmla="val 4715070"/>
              <a:gd name="adj2" fmla="val 8044655"/>
              <a:gd name="adj3" fmla="val 3434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Block Arc 48"/>
          <p:cNvSpPr/>
          <p:nvPr/>
        </p:nvSpPr>
        <p:spPr>
          <a:xfrm>
            <a:off x="1829293" y="686293"/>
            <a:ext cx="5485414" cy="5485414"/>
          </a:xfrm>
          <a:prstGeom prst="blockArc">
            <a:avLst>
              <a:gd name="adj1" fmla="val 2648547"/>
              <a:gd name="adj2" fmla="val 5935488"/>
              <a:gd name="adj3" fmla="val 3434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Block Arc 47"/>
          <p:cNvSpPr/>
          <p:nvPr/>
        </p:nvSpPr>
        <p:spPr>
          <a:xfrm>
            <a:off x="1523673" y="686293"/>
            <a:ext cx="6096654" cy="5485414"/>
          </a:xfrm>
          <a:prstGeom prst="blockArc">
            <a:avLst>
              <a:gd name="adj1" fmla="val 21584716"/>
              <a:gd name="adj2" fmla="val 2695020"/>
              <a:gd name="adj3" fmla="val 3434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Block Arc 46"/>
          <p:cNvSpPr/>
          <p:nvPr/>
        </p:nvSpPr>
        <p:spPr>
          <a:xfrm>
            <a:off x="2134586" y="686293"/>
            <a:ext cx="5485414" cy="5485414"/>
          </a:xfrm>
          <a:prstGeom prst="blockArc">
            <a:avLst>
              <a:gd name="adj1" fmla="val 19131004"/>
              <a:gd name="adj2" fmla="val 316548"/>
              <a:gd name="adj3" fmla="val 3434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Block Arc 45"/>
          <p:cNvSpPr/>
          <p:nvPr/>
        </p:nvSpPr>
        <p:spPr>
          <a:xfrm>
            <a:off x="1982186" y="609600"/>
            <a:ext cx="5485414" cy="5485414"/>
          </a:xfrm>
          <a:prstGeom prst="blockArc">
            <a:avLst>
              <a:gd name="adj1" fmla="val 15372114"/>
              <a:gd name="adj2" fmla="val 18954810"/>
              <a:gd name="adj3" fmla="val 3434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" name="Group 11"/>
          <p:cNvGrpSpPr/>
          <p:nvPr/>
        </p:nvGrpSpPr>
        <p:grpSpPr>
          <a:xfrm>
            <a:off x="3413950" y="304800"/>
            <a:ext cx="2605850" cy="1025587"/>
            <a:chOff x="2973133" y="0"/>
            <a:chExt cx="2605850" cy="1025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Vertical Scroll 12"/>
            <p:cNvSpPr/>
            <p:nvPr/>
          </p:nvSpPr>
          <p:spPr>
            <a:xfrm>
              <a:off x="2973133" y="0"/>
              <a:ext cx="2605850" cy="102558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Vertical Scroll 4"/>
            <p:cNvSpPr/>
            <p:nvPr/>
          </p:nvSpPr>
          <p:spPr>
            <a:xfrm>
              <a:off x="3101331" y="128198"/>
              <a:ext cx="2349454" cy="833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600" b="1" kern="1200" dirty="0" smtClean="0">
                  <a:solidFill>
                    <a:schemeClr val="tx1"/>
                  </a:solidFill>
                </a:rPr>
                <a:t>ბიომრავალფეროვნება 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6297109" y="674805"/>
            <a:ext cx="1717924" cy="1308197"/>
            <a:chOff x="5996235" y="601063"/>
            <a:chExt cx="1717924" cy="1308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Vertical Scroll 33"/>
            <p:cNvSpPr/>
            <p:nvPr/>
          </p:nvSpPr>
          <p:spPr>
            <a:xfrm>
              <a:off x="5996235" y="601063"/>
              <a:ext cx="1717924" cy="130819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Vertical Scroll 4"/>
            <p:cNvSpPr/>
            <p:nvPr/>
          </p:nvSpPr>
          <p:spPr>
            <a:xfrm>
              <a:off x="6159760" y="764588"/>
              <a:ext cx="1390874" cy="1062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600" b="1" kern="1200" dirty="0" smtClean="0">
                  <a:solidFill>
                    <a:schemeClr val="tx1"/>
                  </a:solidFill>
                </a:rPr>
                <a:t>ბიოქიმია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15"/>
          <p:cNvGrpSpPr/>
          <p:nvPr/>
        </p:nvGrpSpPr>
        <p:grpSpPr>
          <a:xfrm>
            <a:off x="6777862" y="2512140"/>
            <a:ext cx="2065264" cy="1676847"/>
            <a:chOff x="6476988" y="2438398"/>
            <a:chExt cx="2065264" cy="16768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Vertical Scroll 31"/>
            <p:cNvSpPr/>
            <p:nvPr/>
          </p:nvSpPr>
          <p:spPr>
            <a:xfrm>
              <a:off x="6476988" y="2438398"/>
              <a:ext cx="2065264" cy="167684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Vertical Scroll 6"/>
            <p:cNvSpPr/>
            <p:nvPr/>
          </p:nvSpPr>
          <p:spPr>
            <a:xfrm>
              <a:off x="6686594" y="2648004"/>
              <a:ext cx="1646052" cy="13624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600" b="1" kern="1200" dirty="0" smtClean="0">
                  <a:solidFill>
                    <a:schemeClr val="tx1"/>
                  </a:solidFill>
                </a:rPr>
                <a:t>ადამიანის და ცხოველთა ფიზიოლოგია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5974232" y="4611771"/>
            <a:ext cx="2099041" cy="1308197"/>
            <a:chOff x="5673358" y="4538029"/>
            <a:chExt cx="2099041" cy="1308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Vertical Scroll 29"/>
            <p:cNvSpPr/>
            <p:nvPr/>
          </p:nvSpPr>
          <p:spPr>
            <a:xfrm>
              <a:off x="5673358" y="4538029"/>
              <a:ext cx="2099041" cy="130819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Vertical Scroll 8"/>
            <p:cNvSpPr/>
            <p:nvPr/>
          </p:nvSpPr>
          <p:spPr>
            <a:xfrm>
              <a:off x="5836883" y="4701554"/>
              <a:ext cx="1771991" cy="1062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600" b="1" kern="1200" dirty="0" smtClean="0">
                  <a:solidFill>
                    <a:schemeClr val="tx1"/>
                  </a:solidFill>
                </a:rPr>
                <a:t>მცენარეთა ფიზიოლოგია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3797501" y="5397403"/>
            <a:ext cx="1747319" cy="1308197"/>
            <a:chOff x="3496627" y="5323661"/>
            <a:chExt cx="1747319" cy="1308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Vertical Scroll 27"/>
            <p:cNvSpPr/>
            <p:nvPr/>
          </p:nvSpPr>
          <p:spPr>
            <a:xfrm>
              <a:off x="3496627" y="5323661"/>
              <a:ext cx="1747319" cy="130819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Vertical Scroll 10"/>
            <p:cNvSpPr/>
            <p:nvPr/>
          </p:nvSpPr>
          <p:spPr>
            <a:xfrm>
              <a:off x="3660152" y="5487186"/>
              <a:ext cx="1420269" cy="1062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600" b="1" kern="1200" dirty="0" smtClean="0">
                  <a:solidFill>
                    <a:schemeClr val="tx1"/>
                  </a:solidFill>
                </a:rPr>
                <a:t>გენეტიკა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1176099" y="4527847"/>
            <a:ext cx="2172771" cy="1635783"/>
            <a:chOff x="875225" y="4454105"/>
            <a:chExt cx="2172771" cy="16357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Vertical Scroll 25"/>
            <p:cNvSpPr/>
            <p:nvPr/>
          </p:nvSpPr>
          <p:spPr>
            <a:xfrm>
              <a:off x="875225" y="4454105"/>
              <a:ext cx="2172771" cy="1635783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Vertical Scroll 12"/>
            <p:cNvSpPr/>
            <p:nvPr/>
          </p:nvSpPr>
          <p:spPr>
            <a:xfrm>
              <a:off x="1079698" y="4658578"/>
              <a:ext cx="1763825" cy="1329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600" b="1" kern="1200" dirty="0" smtClean="0">
                  <a:solidFill>
                    <a:schemeClr val="tx1"/>
                  </a:solidFill>
                </a:rPr>
                <a:t>უჯრედული და მოლეკულური ბიოლოგია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19"/>
          <p:cNvGrpSpPr/>
          <p:nvPr/>
        </p:nvGrpSpPr>
        <p:grpSpPr>
          <a:xfrm>
            <a:off x="300874" y="2664540"/>
            <a:ext cx="2325216" cy="1509162"/>
            <a:chOff x="0" y="2590798"/>
            <a:chExt cx="2325216" cy="1509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Vertical Scroll 23"/>
            <p:cNvSpPr/>
            <p:nvPr/>
          </p:nvSpPr>
          <p:spPr>
            <a:xfrm>
              <a:off x="0" y="2590798"/>
              <a:ext cx="2325216" cy="1509162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Vertical Scroll 14"/>
            <p:cNvSpPr/>
            <p:nvPr/>
          </p:nvSpPr>
          <p:spPr>
            <a:xfrm>
              <a:off x="188645" y="2779443"/>
              <a:ext cx="1947926" cy="1226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600" b="1" kern="1200" dirty="0" smtClean="0">
                  <a:solidFill>
                    <a:schemeClr val="tx1"/>
                  </a:solidFill>
                </a:rPr>
                <a:t>იმუნოლოგია,მიკრობიოლოგია და  ვირუსოლოგია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20"/>
          <p:cNvGrpSpPr/>
          <p:nvPr/>
        </p:nvGrpSpPr>
        <p:grpSpPr>
          <a:xfrm>
            <a:off x="768331" y="842328"/>
            <a:ext cx="2318178" cy="1308197"/>
            <a:chOff x="467457" y="768586"/>
            <a:chExt cx="2318178" cy="1308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Vertical Scroll 21"/>
            <p:cNvSpPr/>
            <p:nvPr/>
          </p:nvSpPr>
          <p:spPr>
            <a:xfrm>
              <a:off x="467457" y="768586"/>
              <a:ext cx="2318178" cy="130819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Vertical Scroll 16"/>
            <p:cNvSpPr/>
            <p:nvPr/>
          </p:nvSpPr>
          <p:spPr>
            <a:xfrm>
              <a:off x="630982" y="932111"/>
              <a:ext cx="1991128" cy="1062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600" b="1" kern="1200" dirty="0" smtClean="0">
                  <a:solidFill>
                    <a:schemeClr val="tx1"/>
                  </a:solidFill>
                </a:rPr>
                <a:t>მორფოლოგია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3213313" y="2362200"/>
            <a:ext cx="3035087" cy="1489775"/>
            <a:chOff x="2971804" y="2209796"/>
            <a:chExt cx="2882687" cy="148977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7" name="Oval 36"/>
            <p:cNvSpPr/>
            <p:nvPr/>
          </p:nvSpPr>
          <p:spPr>
            <a:xfrm>
              <a:off x="2971804" y="2209796"/>
              <a:ext cx="2882687" cy="1489775"/>
            </a:xfrm>
            <a:prstGeom prst="ellipse">
              <a:avLst/>
            </a:prstGeom>
            <a:ln w="57150">
              <a:solidFill>
                <a:srgbClr val="80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8" name="Oval 4"/>
            <p:cNvSpPr/>
            <p:nvPr/>
          </p:nvSpPr>
          <p:spPr>
            <a:xfrm>
              <a:off x="3393963" y="2427968"/>
              <a:ext cx="2157471" cy="1053431"/>
            </a:xfrm>
            <a:prstGeom prst="rect">
              <a:avLst/>
            </a:prstGeom>
            <a:ln>
              <a:solidFill>
                <a:srgbClr val="80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 err="1" smtClean="0">
                  <a:solidFill>
                    <a:schemeClr val="tx1"/>
                  </a:solidFill>
                  <a:latin typeface="AcadMtavr" pitchFamily="2" charset="0"/>
                </a:rPr>
                <a:t>biologiis</a:t>
              </a:r>
              <a:r>
                <a:rPr lang="en-US" sz="2200" b="1" kern="1200" dirty="0" smtClean="0">
                  <a:solidFill>
                    <a:schemeClr val="tx1"/>
                  </a:solidFill>
                  <a:latin typeface="AcadMtavr" pitchFamily="2" charset="0"/>
                </a:rPr>
                <a:t> </a:t>
              </a:r>
              <a:r>
                <a:rPr lang="en-US" sz="2200" b="1" kern="1200" dirty="0" err="1" smtClean="0">
                  <a:solidFill>
                    <a:schemeClr val="tx1"/>
                  </a:solidFill>
                  <a:latin typeface="AcadMtavr" pitchFamily="2" charset="0"/>
                </a:rPr>
                <a:t>departamenti</a:t>
              </a:r>
              <a:r>
                <a:rPr lang="ka-GE" sz="2200" b="1" kern="1200" dirty="0" smtClean="0">
                  <a:solidFill>
                    <a:schemeClr val="tx1"/>
                  </a:solidFill>
                  <a:latin typeface="AcadMtavr" pitchFamily="2" charset="0"/>
                </a:rPr>
                <a:t>ს მიმართულებები</a:t>
              </a:r>
              <a:endParaRPr lang="en-US" sz="2200" b="1" kern="1200" dirty="0">
                <a:solidFill>
                  <a:schemeClr val="tx1"/>
                </a:solidFill>
                <a:latin typeface="AcadMtavr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1043608" y="1412776"/>
            <a:ext cx="6647390" cy="3528392"/>
            <a:chOff x="6476988" y="2438398"/>
            <a:chExt cx="2065264" cy="16768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Vertical Scroll 3"/>
            <p:cNvSpPr/>
            <p:nvPr/>
          </p:nvSpPr>
          <p:spPr>
            <a:xfrm>
              <a:off x="6476988" y="2438398"/>
              <a:ext cx="2065264" cy="167684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Vertical Scroll 6"/>
            <p:cNvSpPr/>
            <p:nvPr/>
          </p:nvSpPr>
          <p:spPr>
            <a:xfrm>
              <a:off x="6686594" y="2648004"/>
              <a:ext cx="1646052" cy="13624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3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ადამიანის და ცხოველთა ფიზიოლოგია</a:t>
              </a:r>
              <a:endParaRPr lang="en-US" sz="36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err="1" smtClean="0">
                <a:latin typeface="AcadNusx" pitchFamily="2" charset="0"/>
              </a:rPr>
              <a:t>qarTuli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endemuri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yurZnis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jiSis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saferavis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flavonoidebis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roli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hipikampTan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dakavSirebul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procesebSi</a:t>
            </a:r>
            <a:r>
              <a:rPr lang="en-US" sz="2400" b="1" dirty="0" smtClean="0">
                <a:latin typeface="AcadNusx" pitchFamily="2" charset="0"/>
              </a:rPr>
              <a:t>;</a:t>
            </a: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b="1" dirty="0" smtClean="0">
              <a:latin typeface="AcadNusx" pitchFamily="2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err="1" smtClean="0">
                <a:latin typeface="AcadNusx" pitchFamily="2" charset="0"/>
              </a:rPr>
              <a:t>epilefsiis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paTogenezi</a:t>
            </a:r>
            <a:r>
              <a:rPr lang="en-US" sz="2400" b="1" dirty="0" smtClean="0">
                <a:latin typeface="AcadNusx" pitchFamily="2" charset="0"/>
              </a:rPr>
              <a:t> da </a:t>
            </a:r>
            <a:r>
              <a:rPr lang="en-US" sz="2400" b="1" dirty="0" err="1" smtClean="0">
                <a:latin typeface="AcadNusx" pitchFamily="2" charset="0"/>
              </a:rPr>
              <a:t>Tanamedrove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midgomi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antiepilefsiuri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preparatebis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kvlevaSi</a:t>
            </a:r>
            <a:r>
              <a:rPr lang="en-US" sz="2400" b="1" dirty="0" smtClean="0">
                <a:latin typeface="AcadNusx" pitchFamily="2" charset="0"/>
              </a:rPr>
              <a:t>;</a:t>
            </a: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b="1" dirty="0" smtClean="0">
              <a:latin typeface="AcadNusx" pitchFamily="2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err="1" smtClean="0">
                <a:latin typeface="AcadNusx" pitchFamily="2" charset="0"/>
              </a:rPr>
              <a:t>Sizofreniis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hipoglutamaturi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cxoveluri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modelebi</a:t>
            </a:r>
            <a:r>
              <a:rPr lang="en-US" sz="2400" b="1" dirty="0" smtClean="0">
                <a:latin typeface="AcadNusx" pitchFamily="2" charset="0"/>
              </a:rPr>
              <a:t> da </a:t>
            </a:r>
            <a:r>
              <a:rPr lang="en-US" sz="2400" b="1" dirty="0" err="1" smtClean="0">
                <a:latin typeface="+mj-lt"/>
              </a:rPr>
              <a:t>mGlu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receptorebis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alosteruli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modulaciis</a:t>
            </a:r>
            <a:r>
              <a:rPr lang="en-US" sz="2400" b="1" dirty="0" smtClean="0">
                <a:latin typeface="AcadNusx" pitchFamily="2" charset="0"/>
              </a:rPr>
              <a:t>  </a:t>
            </a:r>
            <a:r>
              <a:rPr lang="en-US" sz="2400" b="1" dirty="0" err="1" smtClean="0">
                <a:latin typeface="AcadNusx" pitchFamily="2" charset="0"/>
              </a:rPr>
              <a:t>roli</a:t>
            </a:r>
            <a:r>
              <a:rPr lang="en-US" sz="2400" b="1" dirty="0" smtClean="0">
                <a:latin typeface="AcadNusx" pitchFamily="2" charset="0"/>
              </a:rPr>
              <a:t>  </a:t>
            </a:r>
            <a:r>
              <a:rPr lang="en-US" sz="2400" b="1" dirty="0" err="1" smtClean="0">
                <a:latin typeface="AcadNusx" pitchFamily="2" charset="0"/>
              </a:rPr>
              <a:t>Sizofreniis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paTogenezSi</a:t>
            </a:r>
            <a:r>
              <a:rPr lang="en-US" sz="2400" b="1" dirty="0" smtClean="0">
                <a:latin typeface="AcadNusx" pitchFamily="2" charset="0"/>
              </a:rPr>
              <a:t>.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>
              <a:latin typeface="AcadNusx" pitchFamily="2" charset="0"/>
            </a:endParaRPr>
          </a:p>
          <a:p>
            <a:pPr marL="274320" indent="-256032" algn="just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58" y="423864"/>
            <a:ext cx="6215074" cy="13620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a-GE" sz="4400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სამეცნიერო თემატიკა</a:t>
            </a:r>
            <a:endParaRPr lang="en-US" sz="4400" dirty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pic>
        <p:nvPicPr>
          <p:cNvPr id="16388" name="Picture 8" descr="C:\Documents and Settings\User\My Documents\My Pictures\epilepsy\ra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13" y="150801"/>
            <a:ext cx="2797175" cy="1706563"/>
          </a:xfrm>
          <a:prstGeom prst="rect">
            <a:avLst/>
          </a:prstGeom>
          <a:noFill/>
          <a:ln w="63500">
            <a:solidFill>
              <a:srgbClr val="B13F9A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686800" cy="54959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1813" indent="-514350" algn="just" eaLnBrk="1" hangingPunct="1">
              <a:lnSpc>
                <a:spcPct val="80000"/>
              </a:lnSpc>
              <a:buFont typeface="Palatino Linotype" pitchFamily="18" charset="0"/>
              <a:buAutoNum type="arabicPeriod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Г.И.Горгиладзе, А.М.Носовский, Р.Д.Букия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Статолит Pomatias rivulare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/>
              <a:t>Сенсорные системы. 2013, 27. # 3, 216-223</a:t>
            </a:r>
            <a:endParaRPr lang="en-US" sz="2400" b="1" dirty="0" smtClean="0"/>
          </a:p>
          <a:p>
            <a:pPr marL="531813" indent="-514350" algn="just" eaLnBrk="1" hangingPunct="1">
              <a:lnSpc>
                <a:spcPct val="80000"/>
              </a:lnSpc>
              <a:buFont typeface="Palatino Linotype" pitchFamily="18" charset="0"/>
              <a:buAutoNum type="arabicPeriod"/>
              <a:defRPr/>
            </a:pPr>
            <a:endParaRPr lang="en-US" sz="2400" b="1" dirty="0" smtClean="0"/>
          </a:p>
          <a:p>
            <a:pPr marL="531813" indent="-514350" algn="just" eaLnBrk="1" hangingPunct="1">
              <a:lnSpc>
                <a:spcPct val="80000"/>
              </a:lnSpc>
              <a:buFont typeface="Palatino Linotype" pitchFamily="18" charset="0"/>
              <a:buAutoNum type="arabicPeriod"/>
              <a:defRPr/>
            </a:pPr>
            <a:r>
              <a:rPr lang="af-ZA" sz="2400" b="1" dirty="0" smtClean="0">
                <a:latin typeface="Times New Roman" pitchFamily="18" charset="0"/>
                <a:cs typeface="Lucida Sans Unicode" pitchFamily="34" charset="0"/>
              </a:rPr>
              <a:t>С.Н. Цагарели, Г.И. Горгиладзе, А.Ю. Стаматели, Н.Г Арчвадзе,  Е.Г. Онашвили, О.К. Ахметелашвили - </a:t>
            </a:r>
            <a:r>
              <a:rPr lang="ru-RU" sz="2400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Методики по изучению поведенческих параметров у мышей</a:t>
            </a:r>
            <a:r>
              <a:rPr lang="ka-GE" sz="2400" b="1" dirty="0" smtClean="0">
                <a:ea typeface="Lucida Sans Unicode" pitchFamily="34" charset="0"/>
                <a:cs typeface="Times New Roman" pitchFamily="18" charset="0"/>
              </a:rPr>
              <a:t>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Космическая Биология”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   In Press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31813" indent="-514350" algn="just" eaLnBrk="1" hangingPunct="1">
              <a:lnSpc>
                <a:spcPts val="2688"/>
              </a:lnSpc>
              <a:spcBef>
                <a:spcPct val="0"/>
              </a:spcBef>
              <a:buFont typeface="Palatino Linotype" pitchFamily="18" charset="0"/>
              <a:buAutoNum type="arabicPeriod"/>
              <a:defRPr/>
            </a:pPr>
            <a:endParaRPr lang="en-US" sz="2400" b="1" dirty="0" smtClean="0">
              <a:solidFill>
                <a:srgbClr val="000000"/>
              </a:solidFill>
              <a:cs typeface="Lucida Sans Unicode" pitchFamily="34" charset="0"/>
            </a:endParaRPr>
          </a:p>
          <a:p>
            <a:pPr marL="531813" indent="-514350" algn="just" eaLnBrk="1" hangingPunct="1">
              <a:lnSpc>
                <a:spcPct val="80000"/>
              </a:lnSpc>
              <a:spcBef>
                <a:spcPct val="0"/>
              </a:spcBef>
              <a:buFont typeface="Palatino Linotype" pitchFamily="18" charset="0"/>
              <a:buAutoNum type="arabicPeriod"/>
              <a:defRPr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31813" indent="-514350" algn="just" eaLnBrk="1" hangingPunct="1">
              <a:lnSpc>
                <a:spcPct val="80000"/>
              </a:lnSpc>
              <a:spcBef>
                <a:spcPct val="0"/>
              </a:spcBef>
              <a:buFont typeface="Palatino Linotype" pitchFamily="18" charset="0"/>
              <a:buAutoNum type="arabicPeriod"/>
              <a:defRPr/>
            </a:pPr>
            <a:r>
              <a:rPr lang="en-US" sz="2400" b="1" dirty="0" smtClean="0"/>
              <a:t>N. </a:t>
            </a:r>
            <a:r>
              <a:rPr lang="en-US" sz="2400" b="1" dirty="0" err="1" smtClean="0"/>
              <a:t>Doreulee</a:t>
            </a:r>
            <a:r>
              <a:rPr lang="en-US" sz="2400" b="1" dirty="0" smtClean="0"/>
              <a:t>, Ts. </a:t>
            </a:r>
            <a:r>
              <a:rPr lang="en-US" sz="2400" b="1" dirty="0" err="1" smtClean="0"/>
              <a:t>Kapanadze</a:t>
            </a:r>
            <a:r>
              <a:rPr lang="en-US" sz="2400" b="1" dirty="0" smtClean="0"/>
              <a:t>, B. </a:t>
            </a:r>
            <a:r>
              <a:rPr lang="en-US" sz="2400" b="1" dirty="0" err="1" smtClean="0"/>
              <a:t>Chkhartisvili</a:t>
            </a:r>
            <a:r>
              <a:rPr lang="en-US" sz="2400" b="1" dirty="0" smtClean="0"/>
              <a:t>, E. </a:t>
            </a:r>
            <a:r>
              <a:rPr lang="en-US" sz="2400" b="1" dirty="0" err="1" smtClean="0"/>
              <a:t>Mitaishvili</a:t>
            </a:r>
            <a:r>
              <a:rPr lang="en-US" sz="2400" b="1" dirty="0" smtClean="0"/>
              <a:t>, M. </a:t>
            </a:r>
            <a:r>
              <a:rPr lang="en-US" sz="2400" b="1" dirty="0" err="1" smtClean="0"/>
              <a:t>Chikovani</a:t>
            </a:r>
            <a:r>
              <a:rPr lang="en-US" sz="2400" b="1" dirty="0" smtClean="0"/>
              <a:t> “Influence of positive </a:t>
            </a:r>
            <a:r>
              <a:rPr lang="en-US" sz="2400" b="1" dirty="0" err="1" smtClean="0"/>
              <a:t>allosteric</a:t>
            </a:r>
            <a:r>
              <a:rPr lang="en-US" sz="2400" b="1" dirty="0" smtClean="0"/>
              <a:t> modulator of type 5 </a:t>
            </a:r>
            <a:r>
              <a:rPr lang="en-US" sz="2400" b="1" dirty="0" err="1" smtClean="0"/>
              <a:t>Metabotropic</a:t>
            </a:r>
            <a:r>
              <a:rPr lang="en-US" sz="2400" b="1" dirty="0" smtClean="0"/>
              <a:t> Glutamate Receptors (mGluR5) on behavioral and memory alteration induced by </a:t>
            </a:r>
            <a:r>
              <a:rPr lang="en-US" sz="2400" b="1" dirty="0" err="1" smtClean="0"/>
              <a:t>ketamine</a:t>
            </a:r>
            <a:r>
              <a:rPr lang="en-US" sz="2400" b="1" dirty="0" smtClean="0"/>
              <a:t>-model of schizophrenia in rats” – submitted in J. Georgian Medical News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3276600" y="228600"/>
            <a:ext cx="23070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a-GE" sz="3600" b="1" dirty="0" err="1" smtClean="0">
                <a:solidFill>
                  <a:srgbClr val="7E0000"/>
                </a:solidFill>
                <a:latin typeface="AcadNusx" pitchFamily="2" charset="0"/>
              </a:rPr>
              <a:t>ს</a:t>
            </a:r>
            <a:r>
              <a:rPr lang="en-US" sz="3600" b="1" dirty="0" err="1" smtClean="0">
                <a:solidFill>
                  <a:srgbClr val="7E0000"/>
                </a:solidFill>
                <a:latin typeface="AcadNusx" pitchFamily="2" charset="0"/>
              </a:rPr>
              <a:t>tatiebi</a:t>
            </a:r>
            <a:r>
              <a:rPr lang="ka-GE" sz="3600" b="1" dirty="0" smtClean="0">
                <a:solidFill>
                  <a:srgbClr val="7E0000"/>
                </a:solidFill>
                <a:latin typeface="AcadNusx" pitchFamily="2" charset="0"/>
              </a:rPr>
              <a:t>:</a:t>
            </a:r>
            <a:endParaRPr lang="en-US" sz="3600" b="1" dirty="0">
              <a:solidFill>
                <a:srgbClr val="7E0000"/>
              </a:solidFill>
              <a:latin typeface="AcadNusx" pitchFamily="2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55113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7E0000"/>
                </a:solidFill>
                <a:effectLst/>
                <a:latin typeface="AcadNusx" pitchFamily="2" charset="0"/>
              </a:rPr>
              <a:t>2013 </a:t>
            </a:r>
            <a:r>
              <a:rPr lang="en-US" dirty="0" err="1" smtClean="0">
                <a:solidFill>
                  <a:srgbClr val="7E0000"/>
                </a:solidFill>
                <a:effectLst/>
                <a:latin typeface="AcadNusx" pitchFamily="2" charset="0"/>
              </a:rPr>
              <a:t>wels</a:t>
            </a:r>
            <a:r>
              <a:rPr lang="en-US" dirty="0" smtClean="0">
                <a:solidFill>
                  <a:srgbClr val="7E0000"/>
                </a:solidFill>
                <a:effectLst/>
                <a:latin typeface="AcadNusx" pitchFamily="2" charset="0"/>
              </a:rPr>
              <a:t> </a:t>
            </a:r>
            <a:r>
              <a:rPr lang="en-US" dirty="0" err="1" smtClean="0">
                <a:solidFill>
                  <a:srgbClr val="7E0000"/>
                </a:solidFill>
                <a:effectLst/>
                <a:latin typeface="AcadNusx" pitchFamily="2" charset="0"/>
              </a:rPr>
              <a:t>wardgenili</a:t>
            </a:r>
            <a:r>
              <a:rPr lang="en-US" dirty="0" smtClean="0">
                <a:solidFill>
                  <a:srgbClr val="7E0000"/>
                </a:solidFill>
                <a:effectLst/>
                <a:latin typeface="AcadNusx" pitchFamily="2" charset="0"/>
              </a:rPr>
              <a:t> </a:t>
            </a:r>
            <a:r>
              <a:rPr lang="en-US" dirty="0" err="1" smtClean="0">
                <a:solidFill>
                  <a:srgbClr val="7E0000"/>
                </a:solidFill>
                <a:effectLst/>
                <a:latin typeface="AcadNusx" pitchFamily="2" charset="0"/>
              </a:rPr>
              <a:t>proeqtebi</a:t>
            </a:r>
            <a:endParaRPr lang="en-US" dirty="0">
              <a:solidFill>
                <a:srgbClr val="7E0000"/>
              </a:solidFill>
              <a:effectLst/>
              <a:latin typeface="AcadNusx" pitchFamily="2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00"/>
            <a:ext cx="912812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22"/>
            <a:ext cx="8915400" cy="5327650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 smtClean="0">
              <a:latin typeface="AcadNusx" pitchFamily="2" charset="0"/>
            </a:endParaRPr>
          </a:p>
          <a:p>
            <a:pPr marL="457200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000" b="1" dirty="0" err="1" smtClean="0">
                <a:latin typeface="AcadNusx" pitchFamily="2" charset="0"/>
              </a:rPr>
              <a:t>safakulteto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konferencia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miZRvnili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universitetis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daarsebis</a:t>
            </a:r>
            <a:r>
              <a:rPr lang="en-US" sz="2000" b="1" dirty="0" smtClean="0">
                <a:latin typeface="AcadNusx" pitchFamily="2" charset="0"/>
              </a:rPr>
              <a:t> 95 </a:t>
            </a:r>
            <a:r>
              <a:rPr lang="en-US" sz="2000" b="1" dirty="0" err="1" smtClean="0">
                <a:latin typeface="AcadNusx" pitchFamily="2" charset="0"/>
              </a:rPr>
              <a:t>wlisTavisadmi</a:t>
            </a:r>
            <a:r>
              <a:rPr lang="en-US" sz="2000" b="1" dirty="0" smtClean="0">
                <a:latin typeface="AcadNusx" pitchFamily="2" charset="0"/>
              </a:rPr>
              <a:t>;</a:t>
            </a:r>
          </a:p>
          <a:p>
            <a:pPr marL="457200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000" b="1" dirty="0" smtClean="0">
              <a:latin typeface="AcadNusx" pitchFamily="2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 smtClean="0">
                <a:latin typeface="AcadNusx" pitchFamily="2" charset="0"/>
              </a:rPr>
              <a:t>2. </a:t>
            </a:r>
            <a:r>
              <a:rPr lang="en-US" sz="2000" b="1" dirty="0" err="1" smtClean="0">
                <a:latin typeface="AcadNusx" pitchFamily="2" charset="0"/>
              </a:rPr>
              <a:t>mesame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erovnuli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yriloba</a:t>
            </a:r>
            <a:r>
              <a:rPr lang="en-US" sz="2000" b="1" dirty="0" smtClean="0">
                <a:latin typeface="AcadNusx" pitchFamily="2" charset="0"/>
              </a:rPr>
              <a:t> (</a:t>
            </a:r>
            <a:r>
              <a:rPr lang="en-US" sz="2000" b="1" dirty="0" err="1" smtClean="0">
                <a:latin typeface="AcadNusx" pitchFamily="2" charset="0"/>
              </a:rPr>
              <a:t>saqarTvelos</a:t>
            </a:r>
            <a:r>
              <a:rPr lang="en-US" sz="2000" b="1" dirty="0" smtClean="0">
                <a:latin typeface="AcadNusx" pitchFamily="2" charset="0"/>
              </a:rPr>
              <a:t> iv. </a:t>
            </a:r>
            <a:r>
              <a:rPr lang="en-US" sz="2000" b="1" dirty="0" err="1" smtClean="0">
                <a:latin typeface="AcadNusx" pitchFamily="2" charset="0"/>
              </a:rPr>
              <a:t>beritaSvilis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fiziologTa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sazogadoebis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daarsebis</a:t>
            </a:r>
            <a:r>
              <a:rPr lang="en-US" sz="2000" b="1" dirty="0" smtClean="0">
                <a:latin typeface="AcadNusx" pitchFamily="2" charset="0"/>
              </a:rPr>
              <a:t> 75 </a:t>
            </a:r>
            <a:r>
              <a:rPr lang="en-US" sz="2000" b="1" dirty="0" err="1" smtClean="0">
                <a:latin typeface="AcadNusx" pitchFamily="2" charset="0"/>
              </a:rPr>
              <a:t>wlisTavisadmi</a:t>
            </a:r>
            <a:r>
              <a:rPr lang="en-US" sz="2000" b="1" dirty="0" smtClean="0">
                <a:latin typeface="AcadNusx" pitchFamily="2" charset="0"/>
              </a:rPr>
              <a:t>);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 smtClean="0">
                <a:latin typeface="AcadNusx" pitchFamily="2" charset="0"/>
              </a:rPr>
              <a:t>   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 smtClean="0">
                <a:latin typeface="AcadNusx" pitchFamily="2" charset="0"/>
              </a:rPr>
              <a:t>3. </a:t>
            </a:r>
            <a:r>
              <a:rPr lang="en-US" sz="2000" b="1" dirty="0" err="1" smtClean="0">
                <a:latin typeface="AcadNusx" pitchFamily="2" charset="0"/>
              </a:rPr>
              <a:t>baTumis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skola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seminari</a:t>
            </a:r>
            <a:r>
              <a:rPr lang="en-US" sz="2000" b="1" dirty="0" smtClean="0">
                <a:latin typeface="AcadNusx" pitchFamily="2" charset="0"/>
              </a:rPr>
              <a:t> “</a:t>
            </a:r>
            <a:r>
              <a:rPr lang="en-US" sz="2000" b="1" dirty="0" err="1" smtClean="0">
                <a:latin typeface="AcadNusx" pitchFamily="2" charset="0"/>
              </a:rPr>
              <a:t>biomedicinis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aqtualuri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sakiTxebi</a:t>
            </a:r>
            <a:r>
              <a:rPr lang="en-US" sz="2000" b="1" dirty="0" smtClean="0">
                <a:latin typeface="AcadNusx" pitchFamily="2" charset="0"/>
              </a:rPr>
              <a:t>”;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b="1" dirty="0" smtClean="0">
              <a:latin typeface="AcadNusx" pitchFamily="2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 smtClean="0">
                <a:latin typeface="AcadNusx" pitchFamily="2" charset="0"/>
              </a:rPr>
              <a:t>4. </a:t>
            </a:r>
            <a:r>
              <a:rPr lang="en-US" sz="2000" b="1" dirty="0" err="1" smtClean="0">
                <a:latin typeface="AcadNusx" pitchFamily="2" charset="0"/>
              </a:rPr>
              <a:t>safakulteto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studenturi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konferencia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>
                <a:latin typeface="AcadNusx" pitchFamily="2" charset="0"/>
              </a:rPr>
              <a:t>miZRvnili</a:t>
            </a:r>
            <a:r>
              <a:rPr lang="en-US" sz="2000" b="1" dirty="0">
                <a:latin typeface="AcadNusx" pitchFamily="2" charset="0"/>
              </a:rPr>
              <a:t> </a:t>
            </a:r>
            <a:r>
              <a:rPr lang="en-US" sz="2000" b="1" dirty="0" err="1">
                <a:latin typeface="AcadNusx" pitchFamily="2" charset="0"/>
              </a:rPr>
              <a:t>universitetis</a:t>
            </a:r>
            <a:r>
              <a:rPr lang="en-US" sz="2000" b="1" dirty="0">
                <a:latin typeface="AcadNusx" pitchFamily="2" charset="0"/>
              </a:rPr>
              <a:t> </a:t>
            </a:r>
            <a:r>
              <a:rPr lang="en-US" sz="2000" b="1" dirty="0" err="1">
                <a:latin typeface="AcadNusx" pitchFamily="2" charset="0"/>
              </a:rPr>
              <a:t>daarsebis</a:t>
            </a:r>
            <a:r>
              <a:rPr lang="en-US" sz="2000" b="1" dirty="0">
                <a:latin typeface="AcadNusx" pitchFamily="2" charset="0"/>
              </a:rPr>
              <a:t> 95 </a:t>
            </a:r>
            <a:r>
              <a:rPr lang="en-US" sz="2000" b="1" dirty="0" err="1">
                <a:latin typeface="AcadNusx" pitchFamily="2" charset="0"/>
              </a:rPr>
              <a:t>wlisTavisadmi</a:t>
            </a:r>
            <a:r>
              <a:rPr lang="en-US" sz="2000" b="1" dirty="0" smtClean="0">
                <a:latin typeface="AcadNusx" pitchFamily="2" charset="0"/>
              </a:rPr>
              <a:t>;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b="1" dirty="0">
              <a:latin typeface="AcadNusx" pitchFamily="2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 smtClean="0">
                <a:latin typeface="AcadNusx" pitchFamily="2" charset="0"/>
              </a:rPr>
              <a:t>5. I </a:t>
            </a:r>
            <a:r>
              <a:rPr lang="en-US" sz="2000" b="1" dirty="0" err="1" smtClean="0">
                <a:latin typeface="AcadNusx" pitchFamily="2" charset="0"/>
              </a:rPr>
              <a:t>saerTaSoriso</a:t>
            </a:r>
            <a:r>
              <a:rPr lang="en-US" sz="2000" b="1" dirty="0" smtClean="0">
                <a:latin typeface="AcadNusx" pitchFamily="2" charset="0"/>
              </a:rPr>
              <a:t> </a:t>
            </a:r>
            <a:r>
              <a:rPr lang="en-US" sz="2000" b="1" dirty="0" err="1" smtClean="0">
                <a:latin typeface="AcadNusx" pitchFamily="2" charset="0"/>
              </a:rPr>
              <a:t>konferencia</a:t>
            </a:r>
            <a:r>
              <a:rPr lang="en-US" sz="2000" b="1" dirty="0" smtClean="0">
                <a:latin typeface="AcadNusx" pitchFamily="2" charset="0"/>
              </a:rPr>
              <a:t>: </a:t>
            </a:r>
            <a:r>
              <a:rPr lang="en-US" sz="2000" b="1" dirty="0"/>
              <a:t>“Merging neuroscience and medicine: implication for brain disorders</a:t>
            </a:r>
            <a:r>
              <a:rPr lang="en-US" sz="2000" b="1" dirty="0" smtClean="0"/>
              <a:t>”. </a:t>
            </a:r>
            <a:r>
              <a:rPr lang="en-US" sz="2000" b="1" dirty="0"/>
              <a:t>Institute of Cognitive neurosciences, Agricultural University of Georgia</a:t>
            </a:r>
            <a:endParaRPr lang="en-US" sz="2000" b="1" dirty="0">
              <a:latin typeface="AcadNusx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" y="22225"/>
            <a:ext cx="9144000" cy="12398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err="1" smtClean="0">
                <a:solidFill>
                  <a:srgbClr val="7E0000"/>
                </a:solidFill>
                <a:effectLst/>
                <a:latin typeface="AcadNusx" pitchFamily="2" charset="0"/>
              </a:rPr>
              <a:t>monawileoba</a:t>
            </a:r>
            <a:r>
              <a:rPr lang="en-US" sz="3600" dirty="0" smtClean="0">
                <a:solidFill>
                  <a:srgbClr val="7E0000"/>
                </a:solidFill>
                <a:effectLst/>
                <a:latin typeface="AcadNusx" pitchFamily="2" charset="0"/>
              </a:rPr>
              <a:t> </a:t>
            </a:r>
            <a:r>
              <a:rPr lang="en-US" sz="3600" dirty="0" err="1" smtClean="0">
                <a:solidFill>
                  <a:srgbClr val="7E0000"/>
                </a:solidFill>
                <a:effectLst/>
                <a:latin typeface="AcadNusx" pitchFamily="2" charset="0"/>
              </a:rPr>
              <a:t>konferenciebsa</a:t>
            </a:r>
            <a:r>
              <a:rPr lang="en-US" sz="3600" dirty="0" smtClean="0">
                <a:solidFill>
                  <a:srgbClr val="7E0000"/>
                </a:solidFill>
                <a:effectLst/>
                <a:latin typeface="AcadNusx" pitchFamily="2" charset="0"/>
              </a:rPr>
              <a:t> </a:t>
            </a:r>
            <a:r>
              <a:rPr lang="en-US" sz="3600" dirty="0" err="1" smtClean="0">
                <a:solidFill>
                  <a:srgbClr val="7E0000"/>
                </a:solidFill>
                <a:effectLst/>
                <a:latin typeface="AcadNusx" pitchFamily="2" charset="0"/>
              </a:rPr>
              <a:t>da</a:t>
            </a:r>
            <a:r>
              <a:rPr lang="en-US" sz="3600" dirty="0" smtClean="0">
                <a:solidFill>
                  <a:srgbClr val="7E0000"/>
                </a:solidFill>
                <a:effectLst/>
                <a:latin typeface="AcadNusx" pitchFamily="2" charset="0"/>
              </a:rPr>
              <a:t> </a:t>
            </a:r>
            <a:r>
              <a:rPr lang="en-US" sz="3600" dirty="0" err="1" smtClean="0">
                <a:solidFill>
                  <a:srgbClr val="7E0000"/>
                </a:solidFill>
                <a:effectLst/>
                <a:latin typeface="AcadNusx" pitchFamily="2" charset="0"/>
              </a:rPr>
              <a:t>forumebSi</a:t>
            </a:r>
            <a:endParaRPr lang="en-US" sz="3600" dirty="0">
              <a:solidFill>
                <a:srgbClr val="7E0000"/>
              </a:solidFill>
              <a:effectLst/>
              <a:latin typeface="AcadNusx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00298" y="2143116"/>
            <a:ext cx="4124340" cy="1143000"/>
          </a:xfrm>
        </p:spPr>
        <p:txBody>
          <a:bodyPr>
            <a:normAutofit fontScale="92500" lnSpcReduction="20000"/>
          </a:bodyPr>
          <a:lstStyle/>
          <a:p>
            <a:pPr marL="17462" indent="0"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7E0000"/>
                </a:solidFill>
              </a:rPr>
              <a:t>Neuroscience 2013</a:t>
            </a:r>
          </a:p>
          <a:p>
            <a:pPr marL="17462" indent="0"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7E0000"/>
                </a:solidFill>
              </a:rPr>
              <a:t> </a:t>
            </a:r>
            <a:r>
              <a:rPr lang="en-US" sz="4000" dirty="0" smtClean="0">
                <a:solidFill>
                  <a:srgbClr val="7E0000"/>
                </a:solidFill>
              </a:rPr>
              <a:t>      San Diego </a:t>
            </a:r>
            <a:endParaRPr lang="en-US" sz="4000" dirty="0">
              <a:solidFill>
                <a:srgbClr val="7E0000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07963" y="3398838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a-GE" b="1"/>
              <a:t>პროექტის შიფრი </a:t>
            </a:r>
            <a:r>
              <a:rPr lang="en-US" b="1"/>
              <a:t>        </a:t>
            </a:r>
            <a:r>
              <a:rPr lang="ka-GE"/>
              <a:t>2013_</a:t>
            </a:r>
            <a:r>
              <a:rPr lang="en-US"/>
              <a:t>tr_342</a:t>
            </a:r>
          </a:p>
          <a:p>
            <a:r>
              <a:rPr lang="ka-GE" b="1"/>
              <a:t>პროექტის დასახელება </a:t>
            </a:r>
            <a:r>
              <a:rPr lang="en-US" b="1"/>
              <a:t>                  </a:t>
            </a:r>
            <a:r>
              <a:rPr lang="ka-GE"/>
              <a:t>ნეირომეცნიერება 2013: </a:t>
            </a:r>
            <a:endParaRPr lang="en-US"/>
          </a:p>
          <a:p>
            <a:endParaRPr lang="en-US"/>
          </a:p>
          <a:p>
            <a:r>
              <a:rPr lang="ka-GE"/>
              <a:t>ნეირომეცნიერთა საზოგადოების 43-ე</a:t>
            </a:r>
            <a:r>
              <a:rPr lang="en-US"/>
              <a:t>  </a:t>
            </a:r>
            <a:r>
              <a:rPr lang="ka-GE"/>
              <a:t>ყოველწლიური შეხვედრა</a:t>
            </a:r>
            <a:endParaRPr lang="en-US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428604"/>
            <a:ext cx="1371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4641850"/>
            <a:ext cx="91440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Oral administration of flavonoids from Georgian endemic grape species Saperavi ameliorates memory deficit   associated with kainic acid-induced status epilepticus in laboratory white rats</a:t>
            </a:r>
          </a:p>
          <a:p>
            <a:endParaRPr lang="en-US"/>
          </a:p>
          <a:p>
            <a:r>
              <a:rPr lang="en-US" sz="1600"/>
              <a:t>AUTHOR BLOCK: *N. DOREULEE, M. KURASBEDIANI, M. ALANIA, B. CHKHARTISHVILI, M. CHIQOVANI, E. MITAISHVILI, T. KAPANADZE;</a:t>
            </a:r>
          </a:p>
          <a:p>
            <a:endParaRPr lang="en-US" sz="1600"/>
          </a:p>
          <a:p>
            <a:r>
              <a:rPr lang="en-US"/>
              <a:t>Dept. of Biol., I.Javakhishvili Tbilisi State Univ., Tbilisi, Georgia</a:t>
            </a:r>
          </a:p>
        </p:txBody>
      </p:sp>
      <p:pic>
        <p:nvPicPr>
          <p:cNvPr id="10246" name="Picture 3" descr="CIMG00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3225" y="0"/>
            <a:ext cx="2314575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4" descr="CIMG00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8" y="0"/>
            <a:ext cx="2836850" cy="212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escription: Tbilisi Univers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79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"/>
          <p:cNvPicPr>
            <a:picLocks noChangeAspect="1" noChangeArrowheads="1"/>
          </p:cNvPicPr>
          <p:nvPr/>
        </p:nvPicPr>
        <p:blipFill>
          <a:blip r:embed="rId3"/>
          <a:srcRect b="-156"/>
          <a:stretch>
            <a:fillRect/>
          </a:stretch>
        </p:blipFill>
        <p:spPr bwMode="auto">
          <a:xfrm>
            <a:off x="7289800" y="3175"/>
            <a:ext cx="168910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810000" y="2071678"/>
            <a:ext cx="457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a-GE" sz="2400" b="1" dirty="0">
                <a:latin typeface="Sylfaen" pitchFamily="18" charset="0"/>
              </a:rPr>
              <a:t>ივ. ჯავახიშვილის სახელობის თბილისის სახელმწიფო უნივერსიტეტი</a:t>
            </a:r>
            <a:endParaRPr lang="en-US" sz="2400" b="1" dirty="0">
              <a:latin typeface="AcadNusx" pitchFamily="2" charset="0"/>
            </a:endParaRPr>
          </a:p>
          <a:p>
            <a:pPr algn="ctr"/>
            <a:r>
              <a:rPr lang="ka-GE" sz="2400" b="1" dirty="0">
                <a:latin typeface="Sylfaen" pitchFamily="18" charset="0"/>
              </a:rPr>
              <a:t> </a:t>
            </a:r>
            <a:endParaRPr lang="en-US" sz="2400" b="1" dirty="0">
              <a:latin typeface="AcadNusx" pitchFamily="2" charset="0"/>
            </a:endParaRPr>
          </a:p>
          <a:p>
            <a:pPr algn="ctr"/>
            <a:r>
              <a:rPr lang="ka-GE" sz="2400" b="1" dirty="0">
                <a:latin typeface="Sylfaen" pitchFamily="18" charset="0"/>
              </a:rPr>
              <a:t>95 წლის იუბილე </a:t>
            </a:r>
            <a:endParaRPr lang="en-US" sz="2400" b="1" dirty="0">
              <a:latin typeface="AcadNusx" pitchFamily="2" charset="0"/>
            </a:endParaRPr>
          </a:p>
          <a:p>
            <a:pPr algn="ctr"/>
            <a:r>
              <a:rPr lang="ka-GE" sz="2400" b="1" dirty="0">
                <a:latin typeface="Sylfaen" pitchFamily="18" charset="0"/>
              </a:rPr>
              <a:t> </a:t>
            </a:r>
            <a:endParaRPr lang="en-US" sz="2400" b="1" dirty="0">
              <a:latin typeface="AcadNusx" pitchFamily="2" charset="0"/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/>
          <a:srcRect r="-209" b="-177"/>
          <a:stretch>
            <a:fillRect/>
          </a:stretch>
        </p:blipFill>
        <p:spPr bwMode="auto">
          <a:xfrm>
            <a:off x="88900" y="3124200"/>
            <a:ext cx="2655888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2849563" y="4508500"/>
            <a:ext cx="614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latin typeface="AcadNusx" pitchFamily="2" charset="0"/>
              </a:rPr>
              <a:t>iva</a:t>
            </a:r>
            <a:r>
              <a:rPr lang="ka-GE" sz="2000" b="1" dirty="0">
                <a:latin typeface="Sylfaen" pitchFamily="18" charset="0"/>
              </a:rPr>
              <a:t>ნ</a:t>
            </a:r>
            <a:r>
              <a:rPr lang="en-US" sz="2000" b="1" dirty="0">
                <a:latin typeface="AcadNusx" pitchFamily="2" charset="0"/>
              </a:rPr>
              <a:t>e </a:t>
            </a:r>
            <a:r>
              <a:rPr lang="en-US" sz="2000" b="1" dirty="0" err="1">
                <a:latin typeface="AcadNusx" pitchFamily="2" charset="0"/>
              </a:rPr>
              <a:t>beritaSvilis</a:t>
            </a:r>
            <a:r>
              <a:rPr lang="en-US" sz="2000" b="1" dirty="0">
                <a:latin typeface="AcadNusx" pitchFamily="2" charset="0"/>
              </a:rPr>
              <a:t> </a:t>
            </a:r>
            <a:r>
              <a:rPr lang="en-US" sz="2000" b="1" dirty="0" err="1">
                <a:latin typeface="AcadNusx" pitchFamily="2" charset="0"/>
              </a:rPr>
              <a:t>xsovnisadmi</a:t>
            </a:r>
            <a:r>
              <a:rPr lang="en-US" sz="2000" b="1" dirty="0">
                <a:latin typeface="AcadNusx" pitchFamily="2" charset="0"/>
              </a:rPr>
              <a:t> </a:t>
            </a:r>
            <a:r>
              <a:rPr lang="en-US" sz="2000" b="1" dirty="0" err="1">
                <a:latin typeface="AcadNusx" pitchFamily="2" charset="0"/>
              </a:rPr>
              <a:t>miZRvnili</a:t>
            </a:r>
            <a:endParaRPr lang="en-US" sz="2000" b="1" dirty="0">
              <a:latin typeface="AcadNusx" pitchFamily="2" charset="0"/>
            </a:endParaRPr>
          </a:p>
          <a:p>
            <a:pPr algn="ctr"/>
            <a:r>
              <a:rPr lang="en-US" sz="2000" b="1" dirty="0" err="1">
                <a:latin typeface="AcadNusx" pitchFamily="2" charset="0"/>
              </a:rPr>
              <a:t>samecniero</a:t>
            </a:r>
            <a:r>
              <a:rPr lang="en-US" sz="2000" b="1" dirty="0">
                <a:latin typeface="AcadNusx" pitchFamily="2" charset="0"/>
              </a:rPr>
              <a:t> </a:t>
            </a:r>
            <a:r>
              <a:rPr lang="en-US" sz="2000" b="1" dirty="0" err="1">
                <a:latin typeface="AcadNusx" pitchFamily="2" charset="0"/>
              </a:rPr>
              <a:t>konferencia</a:t>
            </a:r>
            <a:endParaRPr lang="en-US" sz="2000" b="1" dirty="0">
              <a:latin typeface="AcadNusx" pitchFamily="2" charset="0"/>
            </a:endParaRPr>
          </a:p>
          <a:p>
            <a:pPr algn="ctr"/>
            <a:r>
              <a:rPr lang="en-US" sz="2000" b="1" dirty="0">
                <a:latin typeface="AcadNusx" pitchFamily="2" charset="0"/>
              </a:rPr>
              <a:t> </a:t>
            </a:r>
          </a:p>
          <a:p>
            <a:pPr algn="ctr"/>
            <a:r>
              <a:rPr lang="en-US" sz="2000" b="1" dirty="0">
                <a:latin typeface="AcadNusx" pitchFamily="2" charset="0"/>
              </a:rPr>
              <a:t>`</a:t>
            </a:r>
            <a:r>
              <a:rPr lang="en-US" sz="2000" b="1" dirty="0" err="1">
                <a:latin typeface="AcadNusx" pitchFamily="2" charset="0"/>
              </a:rPr>
              <a:t>neirobiologiis</a:t>
            </a:r>
            <a:r>
              <a:rPr lang="en-US" sz="2000" b="1" dirty="0">
                <a:latin typeface="AcadNusx" pitchFamily="2" charset="0"/>
              </a:rPr>
              <a:t> </a:t>
            </a:r>
            <a:r>
              <a:rPr lang="en-US" sz="2000" b="1" dirty="0" err="1">
                <a:latin typeface="AcadNusx" pitchFamily="2" charset="0"/>
              </a:rPr>
              <a:t>aqtualuri</a:t>
            </a:r>
            <a:endParaRPr lang="en-US" sz="2000" b="1" dirty="0">
              <a:latin typeface="AcadNusx" pitchFamily="2" charset="0"/>
            </a:endParaRPr>
          </a:p>
          <a:p>
            <a:pPr algn="ctr"/>
            <a:r>
              <a:rPr lang="en-US" sz="2000" b="1" dirty="0" err="1">
                <a:latin typeface="AcadNusx" pitchFamily="2" charset="0"/>
              </a:rPr>
              <a:t>sakiTxebi</a:t>
            </a:r>
            <a:r>
              <a:rPr lang="en-US" sz="2000" b="1" dirty="0">
                <a:latin typeface="AcadNusx" pitchFamily="2" charset="0"/>
              </a:rPr>
              <a:t>~</a:t>
            </a:r>
          </a:p>
          <a:p>
            <a:r>
              <a:rPr lang="ka-GE" sz="2000" b="1" dirty="0">
                <a:latin typeface="Sylfaen" pitchFamily="18" charset="0"/>
              </a:rPr>
              <a:t> </a:t>
            </a:r>
            <a:endParaRPr lang="en-US" sz="20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NanaDoreuli\Desktop\nana-conf-2013-TSU-Actual problems\Konferencia 2013 Photoes\CIMG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2699792" cy="202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Users\NanaDoreuli\Desktop\nana-conf-2013-TSU-Actual problems\Konferencia 2013 Photoes\CIMG0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3657753" cy="274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C:\Users\NanaDoreuli\Desktop\nana-conf-2013-TSU-Actual problems\Konferencia 2013 Photoes\CIMG0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3013"/>
            <a:ext cx="3419872" cy="256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C:\Users\NanaDoreuli\Desktop\nana-conf-2013-TSU-Actual problems\Konferencia 2013 Photoes\CIMG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-23"/>
            <a:ext cx="369770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 descr="C:\Users\NanaDoreuli\Desktop\nana-conf-2013-TSU-Actual problems\Konferencia 2013 Photoes\CIMG01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319636"/>
            <a:ext cx="3384376" cy="253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691680" y="34290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62">
              <a:defRPr/>
            </a:pPr>
            <a:r>
              <a:rPr lang="ka-GE" sz="2000" b="1" dirty="0" smtClean="0"/>
              <a:t>კონფერენცია „ნეირობიოლოგიის აქტუალური საკითხები“ 2013</a:t>
            </a:r>
          </a:p>
        </p:txBody>
      </p:sp>
      <p:pic>
        <p:nvPicPr>
          <p:cNvPr id="12296" name="Picture 8" descr="C:\Users\NanaDoreuli\Desktop\nana-conf-2013-TSU-Actual problems\Konferencia 2013 Photoes\CIMG00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3025" y="3284984"/>
            <a:ext cx="2990975" cy="224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/>
          <p:cNvSpPr/>
          <p:nvPr/>
        </p:nvSpPr>
        <p:spPr>
          <a:xfrm>
            <a:off x="5929322" y="3786190"/>
            <a:ext cx="1000132" cy="428628"/>
          </a:xfrm>
          <a:prstGeom prst="leftArrow">
            <a:avLst/>
          </a:prstGeom>
          <a:solidFill>
            <a:schemeClr val="bg1"/>
          </a:solidFill>
          <a:ln w="38100">
            <a:solidFill>
              <a:srgbClr val="7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00" y="857232"/>
            <a:ext cx="6829444" cy="8286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ka-GE" sz="5000" b="1" dirty="0" smtClean="0">
                <a:solidFill>
                  <a:srgbClr val="7E0000"/>
                </a:solidFill>
              </a:rPr>
              <a:t>2013 წლის ანგარიში</a:t>
            </a:r>
            <a:endParaRPr lang="en-US" sz="5000" b="1" dirty="0">
              <a:solidFill>
                <a:srgbClr val="7E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7158" y="2928934"/>
            <a:ext cx="3429024" cy="17859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206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b="1" dirty="0" smtClean="0">
                <a:solidFill>
                  <a:schemeClr val="tx1"/>
                </a:solidFill>
              </a:rPr>
              <a:t>მონაწილეობა </a:t>
            </a:r>
            <a:r>
              <a:rPr lang="ka-GE" sz="2800" b="1" dirty="0" smtClean="0">
                <a:solidFill>
                  <a:schemeClr val="tx1"/>
                </a:solidFill>
              </a:rPr>
              <a:t>სასწავლო პროცესში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57818" y="2928934"/>
            <a:ext cx="3429024" cy="17859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206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b="1" dirty="0" smtClean="0">
                <a:solidFill>
                  <a:schemeClr val="tx1"/>
                </a:solidFill>
              </a:rPr>
              <a:t>სამეცნიერო-კვლევითი აქტივობა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20313 0.000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143000"/>
            <a:ext cx="33528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7E0000"/>
                </a:solidFill>
                <a:effectLst/>
              </a:rPr>
              <a:t>2014  </a:t>
            </a:r>
            <a:r>
              <a:rPr lang="en-US" sz="3600" b="1" dirty="0" err="1" smtClean="0">
                <a:solidFill>
                  <a:srgbClr val="7E0000"/>
                </a:solidFill>
                <a:effectLst/>
                <a:latin typeface="AcadNusx" pitchFamily="2" charset="0"/>
              </a:rPr>
              <a:t>weli</a:t>
            </a:r>
            <a:r>
              <a:rPr lang="en-US" sz="3600" b="1" dirty="0" smtClean="0">
                <a:solidFill>
                  <a:srgbClr val="7E0000"/>
                </a:solidFill>
                <a:effectLst/>
                <a:latin typeface="AcadNusx" pitchFamily="2" charset="0"/>
              </a:rPr>
              <a:t> </a:t>
            </a:r>
            <a:endParaRPr lang="en-US" sz="3600" b="1" dirty="0">
              <a:solidFill>
                <a:srgbClr val="7E0000"/>
              </a:solidFill>
              <a:effectLst/>
              <a:latin typeface="AcadNusx" pitchFamily="2" charset="0"/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571500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898900"/>
            <a:ext cx="42719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-36513" y="3962400"/>
            <a:ext cx="54467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800" b="1" dirty="0">
              <a:latin typeface="AcadNusx" pitchFamily="2" charset="0"/>
            </a:endParaRPr>
          </a:p>
          <a:p>
            <a:pPr algn="ctr"/>
            <a:r>
              <a:rPr lang="en-US" sz="2800" b="1" dirty="0">
                <a:latin typeface="AcadNusx" pitchFamily="2" charset="0"/>
              </a:rPr>
              <a:t>85 </a:t>
            </a:r>
            <a:r>
              <a:rPr lang="en-US" sz="2800" b="1" dirty="0" err="1">
                <a:latin typeface="AcadNusx" pitchFamily="2" charset="0"/>
              </a:rPr>
              <a:t>wlis</a:t>
            </a:r>
            <a:r>
              <a:rPr lang="en-US" sz="2800" b="1" dirty="0">
                <a:latin typeface="AcadNusx" pitchFamily="2" charset="0"/>
              </a:rPr>
              <a:t> </a:t>
            </a:r>
            <a:r>
              <a:rPr lang="en-US" sz="2800" b="1" dirty="0" err="1">
                <a:latin typeface="AcadNusx" pitchFamily="2" charset="0"/>
              </a:rPr>
              <a:t>iubile</a:t>
            </a:r>
            <a:r>
              <a:rPr lang="en-US" sz="2800" b="1" dirty="0">
                <a:latin typeface="AcadNusx" pitchFamily="2" charset="0"/>
              </a:rPr>
              <a:t> </a:t>
            </a:r>
          </a:p>
          <a:p>
            <a:endParaRPr lang="en-US" sz="2800" b="1" dirty="0">
              <a:latin typeface="AcadNusx" pitchFamily="2" charset="0"/>
            </a:endParaRPr>
          </a:p>
          <a:p>
            <a:r>
              <a:rPr lang="en-US" sz="2800" b="1" dirty="0" err="1">
                <a:latin typeface="AcadNusx" pitchFamily="2" charset="0"/>
              </a:rPr>
              <a:t>akad</a:t>
            </a:r>
            <a:r>
              <a:rPr lang="en-US" sz="2800" b="1" dirty="0">
                <a:latin typeface="AcadNusx" pitchFamily="2" charset="0"/>
              </a:rPr>
              <a:t>. </a:t>
            </a:r>
            <a:r>
              <a:rPr lang="en-US" sz="2800" b="1" dirty="0" err="1">
                <a:latin typeface="AcadNusx" pitchFamily="2" charset="0"/>
              </a:rPr>
              <a:t>Teimuraz</a:t>
            </a:r>
            <a:r>
              <a:rPr lang="en-US" sz="2800" b="1" dirty="0">
                <a:latin typeface="AcadNusx" pitchFamily="2" charset="0"/>
              </a:rPr>
              <a:t> </a:t>
            </a:r>
            <a:r>
              <a:rPr lang="en-US" sz="2800" b="1" dirty="0" err="1">
                <a:latin typeface="AcadNusx" pitchFamily="2" charset="0"/>
              </a:rPr>
              <a:t>ioseliani</a:t>
            </a:r>
            <a:r>
              <a:rPr lang="en-US" sz="2800" b="1" dirty="0">
                <a:latin typeface="AcadNusx" pitchFamily="2" charset="0"/>
              </a:rPr>
              <a:t>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/>
          <p:cNvGrpSpPr/>
          <p:nvPr/>
        </p:nvGrpSpPr>
        <p:grpSpPr>
          <a:xfrm>
            <a:off x="1214414" y="1214422"/>
            <a:ext cx="6253421" cy="3949076"/>
            <a:chOff x="875225" y="4454105"/>
            <a:chExt cx="2172771" cy="16357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Vertical Scroll 10"/>
            <p:cNvSpPr/>
            <p:nvPr/>
          </p:nvSpPr>
          <p:spPr>
            <a:xfrm>
              <a:off x="875225" y="4454105"/>
              <a:ext cx="2172771" cy="1635783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Vertical Scroll 12"/>
            <p:cNvSpPr/>
            <p:nvPr/>
          </p:nvSpPr>
          <p:spPr>
            <a:xfrm>
              <a:off x="1079698" y="4658578"/>
              <a:ext cx="1763825" cy="1329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3200" b="1" kern="1200" dirty="0" smtClean="0">
                  <a:solidFill>
                    <a:schemeClr val="tx1"/>
                  </a:solidFill>
                </a:rPr>
                <a:t>უჯრედული და მოლეკულური ბიოლოგია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733800" y="2133600"/>
            <a:ext cx="5410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a-GE" b="1" dirty="0">
                <a:latin typeface="Sylfaen" pitchFamily="18" charset="0"/>
              </a:rPr>
              <a:t>1. კანცეროგენული </a:t>
            </a:r>
            <a:r>
              <a:rPr lang="en-US" b="1" dirty="0">
                <a:latin typeface="Sylfaen" pitchFamily="18" charset="0"/>
              </a:rPr>
              <a:t> </a:t>
            </a:r>
            <a:r>
              <a:rPr lang="ka-GE" b="1" dirty="0">
                <a:latin typeface="Sylfaen" pitchFamily="18" charset="0"/>
              </a:rPr>
              <a:t>ტრანსფორმაციის </a:t>
            </a:r>
            <a:r>
              <a:rPr lang="en-US" b="1" dirty="0">
                <a:latin typeface="Sylfaen" pitchFamily="18" charset="0"/>
              </a:rPr>
              <a:t> </a:t>
            </a:r>
            <a:r>
              <a:rPr lang="ka-GE" b="1" dirty="0">
                <a:latin typeface="Sylfaen" pitchFamily="18" charset="0"/>
              </a:rPr>
              <a:t>უჯრედული </a:t>
            </a:r>
            <a:r>
              <a:rPr lang="en-US" b="1" dirty="0">
                <a:latin typeface="Sylfaen" pitchFamily="18" charset="0"/>
              </a:rPr>
              <a:t> </a:t>
            </a:r>
            <a:r>
              <a:rPr lang="ka-GE" b="1" dirty="0">
                <a:latin typeface="Sylfaen" pitchFamily="18" charset="0"/>
              </a:rPr>
              <a:t>და </a:t>
            </a:r>
            <a:r>
              <a:rPr lang="en-US" b="1" dirty="0">
                <a:latin typeface="Sylfaen" pitchFamily="18" charset="0"/>
              </a:rPr>
              <a:t>   </a:t>
            </a:r>
            <a:r>
              <a:rPr lang="ka-GE" b="1" dirty="0">
                <a:latin typeface="Sylfaen" pitchFamily="18" charset="0"/>
              </a:rPr>
              <a:t>მოლეკულური </a:t>
            </a:r>
            <a:r>
              <a:rPr lang="ka-GE" b="1" dirty="0"/>
              <a:t> მექანიზმების </a:t>
            </a:r>
            <a:r>
              <a:rPr lang="en-US" b="1" dirty="0"/>
              <a:t> </a:t>
            </a:r>
            <a:r>
              <a:rPr lang="ka-GE" b="1" dirty="0"/>
              <a:t>შესწავლა</a:t>
            </a:r>
            <a:r>
              <a:rPr lang="en-US" b="1" dirty="0"/>
              <a:t>   </a:t>
            </a:r>
            <a:r>
              <a:rPr lang="ka-GE" b="1" dirty="0"/>
              <a:t>ჰორმონოდამოკიდებული </a:t>
            </a:r>
            <a:r>
              <a:rPr lang="en-US" b="1" dirty="0"/>
              <a:t> </a:t>
            </a:r>
            <a:r>
              <a:rPr lang="ka-GE" b="1" dirty="0"/>
              <a:t>სიმსივნეების </a:t>
            </a:r>
            <a:r>
              <a:rPr lang="ka-GE" b="1" dirty="0" smtClean="0"/>
              <a:t>(</a:t>
            </a:r>
            <a:r>
              <a:rPr lang="ka-GE" b="1" dirty="0"/>
              <a:t>პროსტატის, </a:t>
            </a:r>
            <a:r>
              <a:rPr lang="en-US" b="1" dirty="0"/>
              <a:t>  </a:t>
            </a:r>
            <a:r>
              <a:rPr lang="ka-GE" b="1" dirty="0"/>
              <a:t>სარძევე ჯირკვლის, საშვილოსნოს   ტანის)  დროს</a:t>
            </a:r>
            <a:r>
              <a:rPr lang="en-US" b="1" dirty="0">
                <a:latin typeface="AcadMtavr" pitchFamily="2" charset="0"/>
              </a:rPr>
              <a:t>” </a:t>
            </a:r>
            <a:r>
              <a:rPr lang="ka-GE" b="1" i="1" dirty="0">
                <a:latin typeface="AcadNusx" pitchFamily="2" charset="0"/>
              </a:rPr>
              <a:t>                                                                   </a:t>
            </a:r>
          </a:p>
        </p:txBody>
      </p:sp>
      <p:pic>
        <p:nvPicPr>
          <p:cNvPr id="5" name="Picture 5" descr="IMGP62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3258594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14282" y="3143248"/>
            <a:ext cx="350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a-GE" b="1" dirty="0"/>
              <a:t>ბიოლოოგიის მეცნ,დოქტორი,</a:t>
            </a:r>
          </a:p>
          <a:p>
            <a:pPr algn="ctr"/>
            <a:r>
              <a:rPr lang="ka-GE" b="1" dirty="0"/>
              <a:t>ნანა კოტრიკაძე</a:t>
            </a:r>
            <a:endParaRPr lang="en-US" b="1" dirty="0"/>
          </a:p>
        </p:txBody>
      </p:sp>
      <p:pic>
        <p:nvPicPr>
          <p:cNvPr id="7" name="Picture 4" descr="IMG_2913(1)+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1535" y="4267200"/>
            <a:ext cx="279590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00166" y="5786454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a-GE" dirty="0"/>
              <a:t> </a:t>
            </a:r>
            <a:r>
              <a:rPr lang="ka-GE" b="1" dirty="0"/>
              <a:t>ბ.დ.   ასოცირებული  პროფესორი </a:t>
            </a:r>
            <a:endParaRPr lang="en-US" b="1" dirty="0" smtClean="0"/>
          </a:p>
          <a:p>
            <a:pPr algn="ctr"/>
            <a:r>
              <a:rPr lang="ka-GE" b="1" dirty="0" smtClean="0"/>
              <a:t>მანანა </a:t>
            </a:r>
            <a:r>
              <a:rPr lang="ka-GE" b="1" dirty="0"/>
              <a:t>გორდეზიანი</a:t>
            </a:r>
            <a:endParaRPr lang="en-US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357290" y="4357694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a-GE" b="1" dirty="0"/>
              <a:t>2. მიკროორგანიზმების</a:t>
            </a:r>
            <a:r>
              <a:rPr lang="en-US" b="1" dirty="0"/>
              <a:t> </a:t>
            </a:r>
            <a:r>
              <a:rPr lang="ka-GE" b="1" dirty="0"/>
              <a:t> დესტრუქციული </a:t>
            </a:r>
            <a:r>
              <a:rPr lang="en-US" b="1" dirty="0"/>
              <a:t> </a:t>
            </a:r>
            <a:r>
              <a:rPr lang="ka-GE" b="1" dirty="0"/>
              <a:t>აქტივობის </a:t>
            </a:r>
            <a:r>
              <a:rPr lang="en-US" b="1" dirty="0"/>
              <a:t> </a:t>
            </a:r>
            <a:r>
              <a:rPr lang="ka-GE" b="1" dirty="0"/>
              <a:t>რეგულაციის ცვლილების  </a:t>
            </a:r>
            <a:r>
              <a:rPr lang="ka-GE" b="1" dirty="0" smtClean="0"/>
              <a:t>შესწავლა</a:t>
            </a:r>
            <a:endParaRPr lang="en-US" dirty="0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572000" y="1643050"/>
            <a:ext cx="4381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a-GE" sz="2400" b="1" dirty="0">
                <a:solidFill>
                  <a:srgbClr val="7E0000"/>
                </a:solidFill>
              </a:rPr>
              <a:t>სამეცნიერო მიმართულებები:</a:t>
            </a:r>
            <a:endParaRPr lang="en-US" sz="2400" b="1" dirty="0">
              <a:solidFill>
                <a:srgbClr val="7E0000"/>
              </a:solidFill>
            </a:endParaRPr>
          </a:p>
        </p:txBody>
      </p:sp>
      <p:pic>
        <p:nvPicPr>
          <p:cNvPr id="89090" name="Picture 2" descr="http://images3.wikia.nocookie.net/__cb20071106084943/psychology/images/a/ac/NIEHSce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20610"/>
            <a:ext cx="1493400" cy="1237390"/>
          </a:xfrm>
          <a:prstGeom prst="rect">
            <a:avLst/>
          </a:prstGeom>
          <a:noFill/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6972320" y="0"/>
            <a:ext cx="2171680" cy="1500198"/>
            <a:chOff x="1075" y="2581"/>
            <a:chExt cx="8679" cy="5187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1075" y="2581"/>
              <a:ext cx="8679" cy="518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5A5A5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35" descr="7315_5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9" y="5401"/>
              <a:ext cx="2696" cy="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0" descr="animalcel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00" y="4111"/>
              <a:ext cx="2907" cy="2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16" name="Picture 1" descr="cell_attack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05" y="2665"/>
              <a:ext cx="2651" cy="2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4" descr="dna_all_jpg8f81b400-55aa-4126-94c0-6e3ead009a2cLarg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07" y="5331"/>
              <a:ext cx="2844" cy="2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" descr="3D_model_biology_neuron_web_thumb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807" y="2643"/>
              <a:ext cx="2856" cy="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184_2106\IMGP62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4876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5257800" y="304800"/>
            <a:ext cx="3657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a-GE" b="1" i="1">
                <a:solidFill>
                  <a:schemeClr val="bg1"/>
                </a:solidFill>
                <a:latin typeface="AcadNusx" pitchFamily="2" charset="0"/>
              </a:rPr>
              <a:t>უჯრედული და მოლეკულური ბიოლოგიის კათედრაზე არსებული სამეცნიერო-კვლევითი ჯგუფი</a:t>
            </a:r>
          </a:p>
          <a:p>
            <a:endParaRPr lang="en-US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316" name="Picture 1" descr="E:\studentebis suratebi 2013\New folder\IMG_04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124200"/>
            <a:ext cx="4826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 descr="C:\Users\bio 5\Desktop\suraTebi; bolo bersia; 2013;\studentebi; 2013;  N 10;\IMG_04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0" y="2209800"/>
            <a:ext cx="42545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33400"/>
            <a:ext cx="8991600" cy="6172200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en-US" sz="2400" dirty="0" smtClean="0">
                <a:solidFill>
                  <a:srgbClr val="7E0000"/>
                </a:solidFill>
              </a:rPr>
              <a:t>     </a:t>
            </a:r>
            <a:r>
              <a:rPr lang="ka-GE" sz="2400" b="1" dirty="0" smtClean="0">
                <a:solidFill>
                  <a:srgbClr val="7E0000"/>
                </a:solidFill>
              </a:rPr>
              <a:t>კანცეროგენული</a:t>
            </a:r>
            <a:r>
              <a:rPr lang="en-US" sz="2400" b="1" dirty="0" smtClean="0">
                <a:solidFill>
                  <a:srgbClr val="7E0000"/>
                </a:solidFill>
              </a:rPr>
              <a:t> </a:t>
            </a:r>
            <a:r>
              <a:rPr lang="ka-GE" sz="2400" b="1" dirty="0" smtClean="0">
                <a:solidFill>
                  <a:srgbClr val="7E0000"/>
                </a:solidFill>
              </a:rPr>
              <a:t>ტრანსფორმაციის უჯრედული და მოლე</a:t>
            </a:r>
            <a:r>
              <a:rPr lang="en-US" sz="2400" b="1" dirty="0" smtClean="0">
                <a:solidFill>
                  <a:srgbClr val="7E0000"/>
                </a:solidFill>
              </a:rPr>
              <a:t>-   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7E0000"/>
                </a:solidFill>
              </a:rPr>
              <a:t>        </a:t>
            </a:r>
            <a:r>
              <a:rPr lang="ka-GE" sz="2400" b="1" dirty="0" smtClean="0">
                <a:solidFill>
                  <a:srgbClr val="7E0000"/>
                </a:solidFill>
              </a:rPr>
              <a:t>კულური   მექანიზმების  შესწავლის  კუთხით   2013 წელს  </a:t>
            </a:r>
            <a:endParaRPr lang="en-US" sz="2400" b="1" dirty="0" smtClean="0">
              <a:solidFill>
                <a:srgbClr val="7E0000"/>
              </a:solidFill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7E0000"/>
                </a:solidFill>
              </a:rPr>
              <a:t>        </a:t>
            </a:r>
            <a:r>
              <a:rPr lang="ka-GE" sz="2400" b="1" dirty="0" smtClean="0">
                <a:solidFill>
                  <a:srgbClr val="7E0000"/>
                </a:solidFill>
              </a:rPr>
              <a:t>ჩატარებულ იქნა შემდეგი კვლევები: </a:t>
            </a:r>
            <a:endParaRPr lang="ru-RU" sz="2400" b="1" dirty="0" smtClean="0">
              <a:solidFill>
                <a:srgbClr val="7E0000"/>
              </a:solidFill>
            </a:endParaRPr>
          </a:p>
          <a:p>
            <a:pPr algn="just" eaLnBrk="1" hangingPunct="1">
              <a:defRPr/>
            </a:pPr>
            <a:endParaRPr lang="en-US" sz="2400" b="1" dirty="0" smtClean="0">
              <a:solidFill>
                <a:srgbClr val="7E0000"/>
              </a:solidFill>
            </a:endParaRPr>
          </a:p>
          <a:p>
            <a:pPr marL="457200" indent="-457200" algn="just" eaLnBrk="1" hangingPunct="1">
              <a:buFont typeface="Arial" charset="0"/>
              <a:buAutoNum type="arabicPeriod"/>
              <a:defRPr/>
            </a:pP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პროსტატის სიმსივნეებით დაავადებული პაციენტების სიმსივნური    </a:t>
            </a:r>
          </a:p>
          <a:p>
            <a:pPr marL="457200" indent="-457200" algn="just" eaLnBrk="1" hangingPunct="1">
              <a:defRPr/>
            </a:pP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ქსოვილის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შესწავლა ფლუოროსცენციის მეთოდით (კვლევები აღნიშ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ნული მიმართულებით გრძელდება);</a:t>
            </a:r>
          </a:p>
          <a:p>
            <a:pPr algn="just" eaLnBrk="1" hangingPunct="1">
              <a:defRPr/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პროსტატის სიმსივნეებით დაავადებული მამაკაცების სიმსივნური 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ქსოვილის რკინა-გოგირდოვანი ცენტრებისა  და თავისუფალ რადი-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კალური პროცესების შესწავლა ეპრ მეთოდით (კვლევები აღნიშნული 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მიმართულებით გრძელდება).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ka-G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  <a:buFont typeface="Arial" charset="0"/>
              <a:buAutoNum type="arabicPeriod" startAt="3"/>
              <a:defRPr/>
            </a:pP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საშვილოსნოს ტანის   სიმსივნეებით დაავადებული ქალების სისხლში </a:t>
            </a:r>
          </a:p>
          <a:p>
            <a:pPr marL="457200" indent="-457200" algn="just" eaLnBrk="1" hangingPunct="1">
              <a:spcBef>
                <a:spcPct val="0"/>
              </a:spcBef>
              <a:defRPr/>
            </a:pPr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სასქესო და არასასქესო ჰორმონებისა და სისხლის ABO სისტემის ფენოტიპური ჯგუფების გავრცელების თავისებურებანი აჭარის პოპულაციაში  (კვლევა დამთავრებულია).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282" y="2571744"/>
            <a:ext cx="8634413" cy="4062390"/>
            <a:chOff x="1355" y="2217"/>
            <a:chExt cx="12854" cy="8042"/>
          </a:xfrm>
        </p:grpSpPr>
        <p:graphicFrame>
          <p:nvGraphicFramePr>
            <p:cNvPr id="1026" name="Object 3"/>
            <p:cNvGraphicFramePr>
              <a:graphicFrameLocks/>
            </p:cNvGraphicFramePr>
            <p:nvPr/>
          </p:nvGraphicFramePr>
          <p:xfrm>
            <a:off x="1355" y="2217"/>
            <a:ext cx="4537" cy="6359"/>
          </p:xfrm>
          <a:graphic>
            <a:graphicData uri="http://schemas.openxmlformats.org/presentationml/2006/ole">
              <p:oleObj spid="_x0000_s60418" name="Worksheet" r:id="rId3" imgW="4286250" imgH="4838610" progId="Excel.Sheet.8">
                <p:embed/>
              </p:oleObj>
            </a:graphicData>
          </a:graphic>
        </p:graphicFrame>
        <p:graphicFrame>
          <p:nvGraphicFramePr>
            <p:cNvPr id="1027" name="Object 4"/>
            <p:cNvGraphicFramePr>
              <a:graphicFrameLocks/>
            </p:cNvGraphicFramePr>
            <p:nvPr/>
          </p:nvGraphicFramePr>
          <p:xfrm>
            <a:off x="5893" y="3057"/>
            <a:ext cx="4301" cy="6239"/>
          </p:xfrm>
          <a:graphic>
            <a:graphicData uri="http://schemas.openxmlformats.org/presentationml/2006/ole">
              <p:oleObj spid="_x0000_s60419" name="Worksheet" r:id="rId4" imgW="2762370" imgH="2800350" progId="Excel.Sheet.8">
                <p:embed/>
              </p:oleObj>
            </a:graphicData>
          </a:graphic>
        </p:graphicFrame>
        <p:graphicFrame>
          <p:nvGraphicFramePr>
            <p:cNvPr id="1028" name="Object 5"/>
            <p:cNvGraphicFramePr>
              <a:graphicFrameLocks/>
            </p:cNvGraphicFramePr>
            <p:nvPr/>
          </p:nvGraphicFramePr>
          <p:xfrm>
            <a:off x="10203" y="2457"/>
            <a:ext cx="4006" cy="5999"/>
          </p:xfrm>
          <a:graphic>
            <a:graphicData uri="http://schemas.openxmlformats.org/presentationml/2006/ole">
              <p:oleObj spid="_x0000_s60420" name="Worksheet" r:id="rId5" imgW="3066930" imgH="2933790" progId="Excel.Sheet.8">
                <p:embed/>
              </p:oleObj>
            </a:graphicData>
          </a:graphic>
        </p:graphicFrame>
        <p:sp>
          <p:nvSpPr>
            <p:cNvPr id="83974" name="Text Box 6"/>
            <p:cNvSpPr txBox="1">
              <a:spLocks noChangeArrowheads="1"/>
            </p:cNvSpPr>
            <p:nvPr/>
          </p:nvSpPr>
          <p:spPr bwMode="auto">
            <a:xfrm>
              <a:off x="2943" y="8816"/>
              <a:ext cx="612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609600" indent="-609600">
                <a:spcAft>
                  <a:spcPts val="1000"/>
                </a:spcAft>
                <a:defRPr/>
              </a:pPr>
              <a:r>
                <a:rPr lang="ka-GE" b="1" dirty="0">
                  <a:solidFill>
                    <a:srgbClr val="7E0000"/>
                  </a:solidFill>
                  <a:latin typeface="Sylfaen" pitchFamily="18" charset="0"/>
                  <a:cs typeface="Arial" pitchFamily="34" charset="0"/>
                </a:rPr>
                <a:t>ა</a:t>
              </a:r>
              <a:endParaRPr lang="en-US" dirty="0">
                <a:solidFill>
                  <a:srgbClr val="7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83975" name="Text Box 7"/>
            <p:cNvSpPr txBox="1">
              <a:spLocks noChangeArrowheads="1"/>
            </p:cNvSpPr>
            <p:nvPr/>
          </p:nvSpPr>
          <p:spPr bwMode="auto">
            <a:xfrm>
              <a:off x="11990" y="8581"/>
              <a:ext cx="612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609600" indent="-609600">
                <a:spcAft>
                  <a:spcPts val="1000"/>
                </a:spcAft>
                <a:defRPr/>
              </a:pPr>
              <a:r>
                <a:rPr lang="ka-GE" b="1" dirty="0">
                  <a:solidFill>
                    <a:srgbClr val="7E0000"/>
                  </a:solidFill>
                  <a:latin typeface="Sylfaen" pitchFamily="18" charset="0"/>
                  <a:cs typeface="Arial" pitchFamily="34" charset="0"/>
                </a:rPr>
                <a:t>ბ</a:t>
              </a:r>
              <a:endParaRPr lang="en-US" dirty="0">
                <a:solidFill>
                  <a:srgbClr val="7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83976" name="Text Box 8"/>
            <p:cNvSpPr txBox="1">
              <a:spLocks noChangeArrowheads="1"/>
            </p:cNvSpPr>
            <p:nvPr/>
          </p:nvSpPr>
          <p:spPr bwMode="auto">
            <a:xfrm>
              <a:off x="7417" y="9712"/>
              <a:ext cx="612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609600" indent="-609600">
                <a:spcAft>
                  <a:spcPts val="1000"/>
                </a:spcAft>
                <a:defRPr/>
              </a:pPr>
              <a:r>
                <a:rPr lang="ka-GE" sz="1400" b="1" dirty="0">
                  <a:latin typeface="Sylfaen" pitchFamily="18" charset="0"/>
                  <a:cs typeface="Arial" pitchFamily="34" charset="0"/>
                </a:rPr>
                <a:t>გ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</p:grp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0" y="1142984"/>
            <a:ext cx="88392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tabLst>
                <a:tab pos="4860925" algn="l"/>
              </a:tabLst>
            </a:pPr>
            <a:r>
              <a:rPr lang="ka-GE" b="1" i="1" dirty="0">
                <a:solidFill>
                  <a:srgbClr val="7E0000"/>
                </a:solidFill>
              </a:rPr>
              <a:t>ესტრადიოლის (ა),</a:t>
            </a:r>
            <a:r>
              <a:rPr lang="ka-GE" b="1" i="1" dirty="0">
                <a:solidFill>
                  <a:srgbClr val="7E0000"/>
                </a:solidFill>
                <a:latin typeface="Sylfaen" pitchFamily="18" charset="0"/>
              </a:rPr>
              <a:t> </a:t>
            </a:r>
            <a:r>
              <a:rPr lang="ka-GE" b="1" i="1" dirty="0">
                <a:solidFill>
                  <a:srgbClr val="7E0000"/>
                </a:solidFill>
              </a:rPr>
              <a:t> პროგესტერონის (ბ),  ტესტოსტერონის (გ)</a:t>
            </a:r>
            <a:r>
              <a:rPr lang="ka-GE" b="1" i="1" dirty="0">
                <a:solidFill>
                  <a:srgbClr val="7E0000"/>
                </a:solidFill>
                <a:latin typeface="Sylfaen" pitchFamily="18" charset="0"/>
              </a:rPr>
              <a:t> </a:t>
            </a:r>
            <a:r>
              <a:rPr lang="ka-GE" b="1" i="1" dirty="0">
                <a:solidFill>
                  <a:srgbClr val="7E0000"/>
                </a:solidFill>
              </a:rPr>
              <a:t>რაოდენობრივი ცვლილება საშვილოსნოს   ტანის სიმსივნეებით დაავადებულთა სისხლში   </a:t>
            </a:r>
          </a:p>
          <a:p>
            <a:pPr algn="just" eaLnBrk="0" hangingPunct="0">
              <a:tabLst>
                <a:tab pos="4860925" algn="l"/>
              </a:tabLst>
            </a:pPr>
            <a:r>
              <a:rPr lang="ka-GE" b="1" i="1" dirty="0">
                <a:solidFill>
                  <a:srgbClr val="7E0000"/>
                </a:solidFill>
              </a:rPr>
              <a:t>1. რეპროდუქციული ასაკი</a:t>
            </a:r>
            <a:r>
              <a:rPr lang="ka-GE" dirty="0">
                <a:solidFill>
                  <a:srgbClr val="7E0000"/>
                </a:solidFill>
              </a:rPr>
              <a:t> ;     </a:t>
            </a:r>
            <a:r>
              <a:rPr lang="ka-GE" b="1" i="1" dirty="0">
                <a:solidFill>
                  <a:srgbClr val="7E0000"/>
                </a:solidFill>
              </a:rPr>
              <a:t>2. მენოპაუზის ასაკი</a:t>
            </a:r>
            <a:r>
              <a:rPr lang="ka-GE" dirty="0">
                <a:solidFill>
                  <a:srgbClr val="7E0000"/>
                </a:solidFill>
              </a:rPr>
              <a:t> ;      </a:t>
            </a:r>
            <a:r>
              <a:rPr lang="ka-GE" b="1" i="1" dirty="0">
                <a:solidFill>
                  <a:srgbClr val="7E0000"/>
                </a:solidFill>
              </a:rPr>
              <a:t>3. პოსტმენოპაუზის ასაკი</a:t>
            </a:r>
            <a:endParaRPr lang="en-US" dirty="0">
              <a:solidFill>
                <a:srgbClr val="7E0000"/>
              </a:solidFill>
            </a:endParaRPr>
          </a:p>
          <a:p>
            <a:pPr>
              <a:tabLst>
                <a:tab pos="4860925" algn="l"/>
              </a:tabLst>
            </a:pPr>
            <a:r>
              <a:rPr lang="ka-GE" dirty="0">
                <a:solidFill>
                  <a:srgbClr val="7E0000"/>
                </a:solidFill>
              </a:rPr>
              <a:t>   </a:t>
            </a:r>
            <a:r>
              <a:rPr lang="ka-GE" b="1" i="1" dirty="0">
                <a:solidFill>
                  <a:srgbClr val="7E0000"/>
                </a:solidFill>
              </a:rPr>
              <a:t> </a:t>
            </a:r>
            <a:r>
              <a:rPr lang="ka-GE" b="1" i="1" dirty="0" smtClean="0">
                <a:solidFill>
                  <a:srgbClr val="7E0000"/>
                </a:solidFill>
              </a:rPr>
              <a:t>ირი</a:t>
            </a:r>
            <a:endParaRPr lang="ka-GE" dirty="0">
              <a:solidFill>
                <a:srgbClr val="7E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0364" y="285728"/>
            <a:ext cx="460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3600" b="1" dirty="0" smtClean="0">
                <a:solidFill>
                  <a:srgbClr val="7E0000"/>
                </a:solidFill>
                <a:latin typeface="Sylfaen" pitchFamily="18" charset="0"/>
              </a:rPr>
              <a:t>ძირითადი შედეგები</a:t>
            </a:r>
            <a:endParaRPr lang="en-US" sz="3600" b="1" dirty="0">
              <a:solidFill>
                <a:srgbClr val="7E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600200"/>
            <a:ext cx="8801100" cy="4767263"/>
            <a:chOff x="2413" y="3250"/>
            <a:chExt cx="9596" cy="7529"/>
          </a:xfrm>
        </p:grpSpPr>
        <p:pic>
          <p:nvPicPr>
            <p:cNvPr id="25607" name="Диаграмма 2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13" y="3250"/>
              <a:ext cx="3240" cy="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8" name="Диаграмма 2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94" y="3264"/>
              <a:ext cx="3115" cy="5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36" y="4695"/>
              <a:ext cx="3243" cy="5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4" name="Text Box 6"/>
            <p:cNvSpPr txBox="1">
              <a:spLocks noChangeArrowheads="1"/>
            </p:cNvSpPr>
            <p:nvPr/>
          </p:nvSpPr>
          <p:spPr bwMode="auto">
            <a:xfrm>
              <a:off x="3244" y="10110"/>
              <a:ext cx="599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609600" indent="-609600">
                <a:spcAft>
                  <a:spcPts val="1000"/>
                </a:spcAft>
                <a:defRPr/>
              </a:pPr>
              <a:r>
                <a:rPr lang="ka-GE" sz="1400" b="1" dirty="0">
                  <a:latin typeface="Sylfaen" pitchFamily="18" charset="0"/>
                  <a:cs typeface="Arial" pitchFamily="34" charset="0"/>
                </a:rPr>
                <a:t>ა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73735" name="Text Box 7"/>
            <p:cNvSpPr txBox="1">
              <a:spLocks noChangeArrowheads="1"/>
            </p:cNvSpPr>
            <p:nvPr/>
          </p:nvSpPr>
          <p:spPr bwMode="auto">
            <a:xfrm>
              <a:off x="10223" y="9508"/>
              <a:ext cx="599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609600" indent="-609600">
                <a:spcAft>
                  <a:spcPts val="1000"/>
                </a:spcAft>
                <a:defRPr/>
              </a:pPr>
              <a:r>
                <a:rPr lang="ka-GE" sz="1400" b="1" dirty="0">
                  <a:latin typeface="Sylfaen" pitchFamily="18" charset="0"/>
                  <a:cs typeface="Arial" pitchFamily="34" charset="0"/>
                </a:rPr>
                <a:t>ბ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73736" name="Text Box 8"/>
            <p:cNvSpPr txBox="1">
              <a:spLocks noChangeArrowheads="1"/>
            </p:cNvSpPr>
            <p:nvPr/>
          </p:nvSpPr>
          <p:spPr bwMode="auto">
            <a:xfrm>
              <a:off x="7564" y="10230"/>
              <a:ext cx="597" cy="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609600" indent="-609600">
                <a:spcAft>
                  <a:spcPts val="1000"/>
                </a:spcAft>
                <a:defRPr/>
              </a:pPr>
              <a:r>
                <a:rPr lang="ka-GE" sz="1400" b="1" dirty="0">
                  <a:latin typeface="Sylfaen" pitchFamily="18" charset="0"/>
                  <a:cs typeface="Arial" pitchFamily="34" charset="0"/>
                </a:rPr>
                <a:t>გ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</p:grp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285720" y="299845"/>
            <a:ext cx="8858280" cy="120032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4860925" algn="l"/>
              </a:tabLst>
              <a:defRPr/>
            </a:pPr>
            <a:r>
              <a:rPr lang="ka-GE" sz="2400" b="1" i="1" dirty="0" smtClean="0">
                <a:solidFill>
                  <a:srgbClr val="7E0000"/>
                </a:solidFill>
                <a:cs typeface="Arial" pitchFamily="34" charset="0"/>
              </a:rPr>
              <a:t>საშვილოსნოს </a:t>
            </a:r>
            <a:r>
              <a:rPr lang="ka-GE" sz="2400" b="1" i="1" dirty="0">
                <a:solidFill>
                  <a:srgbClr val="7E0000"/>
                </a:solidFill>
                <a:cs typeface="Arial" pitchFamily="34" charset="0"/>
              </a:rPr>
              <a:t>ტანის</a:t>
            </a:r>
            <a:r>
              <a:rPr lang="ka-GE" sz="2400" b="1" i="1" dirty="0">
                <a:solidFill>
                  <a:srgbClr val="7E0000"/>
                </a:solidFill>
                <a:latin typeface="Sylfaen" pitchFamily="18" charset="0"/>
                <a:cs typeface="Arial" pitchFamily="34" charset="0"/>
              </a:rPr>
              <a:t>   </a:t>
            </a:r>
            <a:r>
              <a:rPr lang="ka-GE" sz="2400" b="1" i="1" dirty="0">
                <a:solidFill>
                  <a:srgbClr val="7E0000"/>
                </a:solidFill>
                <a:cs typeface="Arial" pitchFamily="34" charset="0"/>
              </a:rPr>
              <a:t>ავთვისებიანი სიმსივნით</a:t>
            </a:r>
            <a:r>
              <a:rPr lang="ka-GE" sz="2400" b="1" i="1" dirty="0">
                <a:solidFill>
                  <a:srgbClr val="7E0000"/>
                </a:solidFill>
                <a:latin typeface="Sylfaen" pitchFamily="18" charset="0"/>
                <a:cs typeface="Arial" pitchFamily="34" charset="0"/>
              </a:rPr>
              <a:t>   </a:t>
            </a:r>
            <a:r>
              <a:rPr lang="ka-GE" sz="2400" b="1" i="1" dirty="0">
                <a:solidFill>
                  <a:srgbClr val="7E0000"/>
                </a:solidFill>
                <a:cs typeface="Arial" pitchFamily="34" charset="0"/>
              </a:rPr>
              <a:t>დაავადებული    ქალების </a:t>
            </a:r>
            <a:r>
              <a:rPr lang="ka-GE" sz="2400" b="1" i="1" dirty="0">
                <a:solidFill>
                  <a:srgbClr val="7E0000"/>
                </a:solidFill>
                <a:latin typeface="Sylfaen" pitchFamily="18" charset="0"/>
                <a:cs typeface="Arial" pitchFamily="34" charset="0"/>
              </a:rPr>
              <a:t>სისხლის </a:t>
            </a:r>
            <a:r>
              <a:rPr lang="ka-GE" sz="2400" b="1" i="1" dirty="0" smtClean="0">
                <a:solidFill>
                  <a:srgbClr val="7E0000"/>
                </a:solidFill>
                <a:latin typeface="Sylfaen" pitchFamily="18" charset="0"/>
                <a:cs typeface="Arial" pitchFamily="34" charset="0"/>
              </a:rPr>
              <a:t>ABO  </a:t>
            </a:r>
            <a:r>
              <a:rPr lang="ka-GE" sz="2400" b="1" i="1" dirty="0">
                <a:solidFill>
                  <a:srgbClr val="7E0000"/>
                </a:solidFill>
                <a:latin typeface="Sylfaen" pitchFamily="18" charset="0"/>
                <a:cs typeface="Arial" pitchFamily="34" charset="0"/>
              </a:rPr>
              <a:t>სისტემის </a:t>
            </a:r>
            <a:r>
              <a:rPr lang="ka-GE" sz="2400" b="1" i="1" dirty="0">
                <a:solidFill>
                  <a:srgbClr val="7E0000"/>
                </a:solidFill>
                <a:cs typeface="Arial" pitchFamily="34" charset="0"/>
              </a:rPr>
              <a:t> ფენოტიპური  ჯგუფების გავრცელების  თავისებურებანი  </a:t>
            </a:r>
            <a:r>
              <a:rPr lang="ka-GE" sz="2400" b="1" i="1" dirty="0" smtClean="0">
                <a:solidFill>
                  <a:srgbClr val="7E0000"/>
                </a:solidFill>
                <a:cs typeface="Arial" pitchFamily="34" charset="0"/>
              </a:rPr>
              <a:t>(%)                 </a:t>
            </a:r>
            <a:endParaRPr lang="en-US" sz="2400" dirty="0">
              <a:solidFill>
                <a:srgbClr val="7E0000"/>
              </a:solidFill>
              <a:cs typeface="Arial" pitchFamily="34" charset="0"/>
            </a:endParaRPr>
          </a:p>
        </p:txBody>
      </p:sp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228600" y="55626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a-GE" sz="1400" b="1" i="1">
                <a:solidFill>
                  <a:schemeClr val="tx1">
                    <a:lumMod val="95000"/>
                    <a:lumOff val="5000"/>
                  </a:schemeClr>
                </a:solidFill>
              </a:rPr>
              <a:t>ა. რეპროდუქციული ასაკი ; </a:t>
            </a:r>
            <a:endParaRPr lang="en-US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auto">
          <a:xfrm>
            <a:off x="6400800" y="5257800"/>
            <a:ext cx="2138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a-GE" sz="1600" b="1" i="1">
                <a:solidFill>
                  <a:schemeClr val="tx1">
                    <a:lumMod val="95000"/>
                    <a:lumOff val="5000"/>
                  </a:schemeClr>
                </a:solidFill>
              </a:rPr>
              <a:t>ბ.</a:t>
            </a:r>
            <a:r>
              <a:rPr lang="ka-GE" sz="1600" b="1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a-GE" sz="1600" b="1" i="1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</a:rPr>
              <a:t>მენოპაუზის ასაკი 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606" name="Rectangle 13"/>
          <p:cNvSpPr>
            <a:spLocks noChangeArrowheads="1"/>
          </p:cNvSpPr>
          <p:nvPr/>
        </p:nvSpPr>
        <p:spPr bwMode="auto">
          <a:xfrm>
            <a:off x="3200400" y="1981200"/>
            <a:ext cx="2584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a-GE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</a:rPr>
              <a:t>გ. </a:t>
            </a:r>
            <a:r>
              <a:rPr lang="ka-GE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პოსტ</a:t>
            </a:r>
            <a:r>
              <a:rPr lang="ka-GE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</a:rPr>
              <a:t>მენოპაუზის ასაკი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1785926"/>
            <a:ext cx="83486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</a:rPr>
              <a:t>1</a:t>
            </a:r>
            <a:r>
              <a:rPr lang="ka-GE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</a:rPr>
              <a:t>.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European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Medical, Heath and Pharmaceutical Journal 201</a:t>
            </a:r>
            <a:r>
              <a:rPr lang="ka-GE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 (მიღებულია დასაბეჭდად)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Georgian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Medical News  201</a:t>
            </a:r>
            <a:r>
              <a:rPr lang="ka-GE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#</a:t>
            </a:r>
            <a:r>
              <a:rPr lang="ka-GE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15-</a:t>
            </a:r>
            <a:r>
              <a:rPr lang="ka-GE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20.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PubMed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-indexed for MEDLINE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)</a:t>
            </a:r>
            <a:r>
              <a:rPr lang="ka-GE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a-GE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adMtavr" pitchFamily="2" charset="0"/>
                <a:cs typeface="+mn-cs"/>
              </a:rPr>
              <a:t>                                    </a:t>
            </a:r>
            <a:endParaRPr lang="ka-GE" sz="2400" dirty="0">
              <a:solidFill>
                <a:schemeClr val="tx1">
                  <a:lumMod val="95000"/>
                  <a:lumOff val="5000"/>
                </a:schemeClr>
              </a:solidFill>
              <a:latin typeface="AcadMtavr" pitchFamily="2" charset="0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472" y="428604"/>
            <a:ext cx="6786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7E0000"/>
                </a:solidFill>
                <a:latin typeface="Sylfaen" pitchFamily="18" charset="0"/>
              </a:rPr>
              <a:t>201</a:t>
            </a:r>
            <a:r>
              <a:rPr lang="ka-GE" sz="3200" b="1" i="1" dirty="0" smtClean="0">
                <a:solidFill>
                  <a:srgbClr val="7E0000"/>
                </a:solidFill>
                <a:latin typeface="Sylfaen" pitchFamily="18" charset="0"/>
              </a:rPr>
              <a:t>3  წელს გამოქვეყნებუული სამეცნიერო ნაშრომები:</a:t>
            </a:r>
            <a:endParaRPr lang="ka-GE" sz="3200" b="1" i="1" dirty="0">
              <a:solidFill>
                <a:srgbClr val="7E0000"/>
              </a:solidFill>
              <a:latin typeface="Sylfae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34" y="5214950"/>
            <a:ext cx="7858180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XIII National Congress of Medical Biology  and Genetics</a:t>
            </a:r>
            <a:r>
              <a:rPr lang="ka-GE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28-30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October, 2013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Kusadas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Turkey</a:t>
            </a:r>
            <a:r>
              <a:rPr lang="ka-GE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;</a:t>
            </a:r>
            <a:endParaRPr lang="ka-GE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4714884"/>
            <a:ext cx="608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2400" b="1" dirty="0" smtClean="0">
                <a:solidFill>
                  <a:srgbClr val="7E0000"/>
                </a:solidFill>
                <a:latin typeface="Sylfaen" pitchFamily="18" charset="0"/>
              </a:rPr>
              <a:t>მონაწილეობა საერთაშორისო ფორუმებში</a:t>
            </a:r>
            <a:endParaRPr lang="en-US" sz="2400" b="1" dirty="0">
              <a:solidFill>
                <a:srgbClr val="7E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8610600" cy="557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800" b="1" dirty="0" smtClean="0">
                <a:solidFill>
                  <a:srgbClr val="7E0000"/>
                </a:solidFill>
                <a:latin typeface="AcadNusx" pitchFamily="2" charset="0"/>
                <a:cs typeface="+mn-cs"/>
              </a:rPr>
              <a:t>გადაცემულია </a:t>
            </a:r>
            <a:r>
              <a:rPr lang="en-US" sz="2800" b="1" dirty="0">
                <a:solidFill>
                  <a:srgbClr val="7E0000"/>
                </a:solidFill>
                <a:latin typeface="AcadNusx" pitchFamily="2" charset="0"/>
                <a:cs typeface="+mn-cs"/>
              </a:rPr>
              <a:t>2</a:t>
            </a:r>
            <a:r>
              <a:rPr lang="ka-GE" sz="2800" b="1" dirty="0">
                <a:solidFill>
                  <a:srgbClr val="7E0000"/>
                </a:solidFill>
                <a:latin typeface="AcadNusx" pitchFamily="2" charset="0"/>
                <a:cs typeface="+mn-cs"/>
              </a:rPr>
              <a:t> სამეცნიერო სტატია შემდეგ </a:t>
            </a:r>
            <a:r>
              <a:rPr lang="ka-GE" sz="2800" b="1" dirty="0" smtClean="0">
                <a:solidFill>
                  <a:srgbClr val="7E0000"/>
                </a:solidFill>
                <a:latin typeface="Times New Roman" pitchFamily="18" charset="0"/>
                <a:cs typeface="Times New Roman" pitchFamily="18" charset="0"/>
              </a:rPr>
              <a:t>ჟურნალებში</a:t>
            </a:r>
            <a:r>
              <a:rPr lang="ka-GE" sz="2800" b="1" dirty="0">
                <a:solidFill>
                  <a:srgbClr val="7E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7E0000"/>
              </a:solidFill>
              <a:latin typeface="AcadNusx" pitchFamily="2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rgbClr val="7E0000"/>
              </a:solidFill>
              <a:latin typeface="Sylfae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1. “Laser Induced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Fluorescen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 Study of Tumor Tissue of Men with Prostate Tumors”;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    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Journal of Biomedical Optics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(impact  factor – 2,4);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Sylfae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Sylfae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2. </a:t>
            </a:r>
            <a:r>
              <a:rPr lang="ka-G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 </a:t>
            </a:r>
            <a:r>
              <a:rPr lang="ka-G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The alteration of sex and non-sex  hormones  and distribution features of bl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ood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  ABO system groups  in the blood of the women with uterine tumors</a:t>
            </a:r>
            <a:r>
              <a:rPr lang="ka-G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.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Journal of Cancer Therapy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(impact factor  0,2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Times New Roman" pitchFamily="18" charset="0"/>
              </a:rPr>
              <a:t>).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-109510" y="357166"/>
            <a:ext cx="91106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7200" algn="ctr" eaLnBrk="0" hangingPunct="0">
              <a:tabLst>
                <a:tab pos="2251075" algn="l"/>
              </a:tabLst>
              <a:defRPr/>
            </a:pPr>
            <a:r>
              <a:rPr lang="de-DE" sz="2400" b="1" dirty="0" smtClean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ujreduli </a:t>
            </a:r>
            <a:r>
              <a:rPr lang="de-DE" sz="2400" b="1" dirty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da molekuluri </a:t>
            </a:r>
            <a:r>
              <a:rPr lang="de-DE" sz="2400" b="1" dirty="0" smtClean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biologiis kaTedra</a:t>
            </a:r>
            <a:endParaRPr lang="de-DE" sz="2400" b="1" dirty="0">
              <a:solidFill>
                <a:srgbClr val="7E0000"/>
              </a:solidFill>
              <a:latin typeface="AcadMtavr" pitchFamily="2" charset="0"/>
              <a:ea typeface="Times New Roman" pitchFamily="18" charset="0"/>
              <a:cs typeface="Arial" pitchFamily="34" charset="0"/>
            </a:endParaRPr>
          </a:p>
          <a:p>
            <a:pPr indent="457200" algn="ctr" eaLnBrk="0" hangingPunct="0">
              <a:tabLst>
                <a:tab pos="2251075" algn="l"/>
              </a:tabLst>
              <a:defRPr/>
            </a:pPr>
            <a:r>
              <a:rPr lang="de-DE" sz="2400" b="1" dirty="0" smtClean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BbaTumis </a:t>
            </a:r>
            <a:r>
              <a:rPr lang="de-DE" sz="2400" b="1" dirty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SoTa rusTavelis saxelmwifo universiteti</a:t>
            </a:r>
            <a:endParaRPr lang="en-US" sz="2400" dirty="0">
              <a:solidFill>
                <a:srgbClr val="7E0000"/>
              </a:solidFill>
              <a:latin typeface="Arial" pitchFamily="34" charset="0"/>
              <a:cs typeface="Arial" pitchFamily="34" charset="0"/>
            </a:endParaRPr>
          </a:p>
          <a:p>
            <a:pPr indent="457200" algn="ctr" eaLnBrk="0" hangingPunct="0">
              <a:tabLst>
                <a:tab pos="2251075" algn="l"/>
              </a:tabLst>
              <a:defRPr/>
            </a:pPr>
            <a:r>
              <a:rPr lang="de-DE" sz="2400" b="1" dirty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ganaTlebisa da mecnierebaTa fakulteti </a:t>
            </a:r>
            <a:endParaRPr lang="en-US" sz="2400" dirty="0">
              <a:solidFill>
                <a:srgbClr val="7E0000"/>
              </a:solidFill>
              <a:latin typeface="Arial" pitchFamily="34" charset="0"/>
              <a:cs typeface="Arial" pitchFamily="34" charset="0"/>
            </a:endParaRPr>
          </a:p>
          <a:p>
            <a:pPr indent="457200" algn="ctr" eaLnBrk="0" hangingPunct="0">
              <a:tabLst>
                <a:tab pos="2251075" algn="l"/>
              </a:tabLst>
              <a:defRPr/>
            </a:pPr>
            <a:r>
              <a:rPr lang="en-AU" sz="2400" b="1" dirty="0" err="1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biologiis</a:t>
            </a:r>
            <a:r>
              <a:rPr lang="en-AU" sz="2400" b="1" dirty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AU" sz="2400" b="1" dirty="0" err="1" smtClean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departamenti</a:t>
            </a:r>
            <a:endParaRPr lang="en-US" sz="2400" dirty="0">
              <a:solidFill>
                <a:srgbClr val="7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Rectangle 18"/>
          <p:cNvSpPr>
            <a:spLocks noChangeArrowheads="1"/>
          </p:cNvSpPr>
          <p:nvPr/>
        </p:nvSpPr>
        <p:spPr bwMode="auto">
          <a:xfrm>
            <a:off x="0" y="3362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AU" sz="1200">
                <a:latin typeface="Sylfaen" pitchFamily="18" charset="0"/>
                <a:cs typeface="Times New Roman" pitchFamily="18" charset="0"/>
              </a:rPr>
              <a:t>           </a:t>
            </a:r>
            <a:endParaRPr lang="en-AU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714480" y="2428868"/>
            <a:ext cx="5715008" cy="3214710"/>
            <a:chOff x="2438400" y="2872450"/>
            <a:chExt cx="4114800" cy="2179900"/>
          </a:xfrm>
        </p:grpSpPr>
        <p:pic>
          <p:nvPicPr>
            <p:cNvPr id="28679" name="Picture 11" descr="3D_model_cell_collection_web_thumb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29726" y="3985550"/>
              <a:ext cx="1323474" cy="10668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28680" name="Picture 16" descr="3D_model_biology_neuron_web_thum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0000" y="3962400"/>
              <a:ext cx="1371600" cy="103796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28681" name="Picture 15" descr="cell40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34555" y="2872450"/>
              <a:ext cx="1447045" cy="10668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28682" name="Picture 14" descr="macrophag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438401" y="2872450"/>
              <a:ext cx="1272240" cy="99059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28683" name="Picture 13" descr="dna_all_jpg8f81b400-55aa-4126-94c0-6e3ead009a2cLarg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57800" y="2872450"/>
              <a:ext cx="1247775" cy="10323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28684" name="Picture 12" descr="7315_58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38400" y="3910675"/>
              <a:ext cx="1304925" cy="10953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1643042" y="5643578"/>
            <a:ext cx="6143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eaLnBrk="0" hangingPunct="0">
              <a:tabLst>
                <a:tab pos="2251075" algn="l"/>
              </a:tabLst>
              <a:defRPr/>
            </a:pPr>
            <a:r>
              <a:rPr lang="de-DE" b="1" dirty="0" smtClean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IV skola-seminari</a:t>
            </a:r>
            <a:endParaRPr lang="en-US" dirty="0" smtClean="0">
              <a:solidFill>
                <a:srgbClr val="7E0000"/>
              </a:solidFill>
              <a:latin typeface="Arial" pitchFamily="34" charset="0"/>
              <a:cs typeface="Arial" pitchFamily="34" charset="0"/>
            </a:endParaRPr>
          </a:p>
          <a:p>
            <a:pPr indent="457200" algn="ctr" eaLnBrk="0" hangingPunct="0">
              <a:tabLst>
                <a:tab pos="2251075" algn="l"/>
              </a:tabLst>
              <a:defRPr/>
            </a:pPr>
            <a:r>
              <a:rPr lang="de-DE" b="1" i="1" dirty="0" smtClean="0">
                <a:solidFill>
                  <a:srgbClr val="7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Times New Roman" pitchFamily="18" charset="0"/>
                <a:cs typeface="Arial" pitchFamily="34" charset="0"/>
              </a:rPr>
              <a:t>„</a:t>
            </a:r>
            <a:r>
              <a:rPr lang="de-DE" b="1" i="1" dirty="0" smtClean="0">
                <a:solidFill>
                  <a:srgbClr val="7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cadMtavr" pitchFamily="2" charset="0"/>
                <a:ea typeface="Times New Roman" pitchFamily="18" charset="0"/>
                <a:cs typeface="Arial" pitchFamily="34" charset="0"/>
              </a:rPr>
              <a:t>biomedicinis aqtualuri sakiTxebi</a:t>
            </a:r>
            <a:r>
              <a:rPr lang="de-DE" b="1" i="1" dirty="0" smtClean="0">
                <a:solidFill>
                  <a:srgbClr val="7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Times New Roman" pitchFamily="18" charset="0"/>
                <a:cs typeface="Arial" pitchFamily="34" charset="0"/>
              </a:rPr>
              <a:t>“</a:t>
            </a:r>
            <a:endParaRPr lang="en-US" dirty="0" smtClean="0">
              <a:solidFill>
                <a:srgbClr val="7E0000"/>
              </a:solidFill>
              <a:latin typeface="Arial" pitchFamily="34" charset="0"/>
              <a:cs typeface="Arial" pitchFamily="34" charset="0"/>
            </a:endParaRPr>
          </a:p>
          <a:p>
            <a:pPr indent="457200" algn="ctr" eaLnBrk="0" hangingPunct="0">
              <a:tabLst>
                <a:tab pos="2251075" algn="l"/>
              </a:tabLst>
              <a:defRPr/>
            </a:pPr>
            <a:r>
              <a:rPr lang="en-AU" b="1" dirty="0" smtClean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AU" b="1" dirty="0" err="1" smtClean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SromaTa</a:t>
            </a:r>
            <a:r>
              <a:rPr lang="en-AU" b="1" dirty="0" smtClean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AU" b="1" dirty="0" err="1" smtClean="0">
                <a:solidFill>
                  <a:srgbClr val="7E0000"/>
                </a:solidFill>
                <a:latin typeface="AcadMtavr" pitchFamily="2" charset="0"/>
                <a:ea typeface="Times New Roman" pitchFamily="18" charset="0"/>
                <a:cs typeface="Arial" pitchFamily="34" charset="0"/>
              </a:rPr>
              <a:t>krebuli</a:t>
            </a:r>
            <a:endParaRPr lang="en-AU" dirty="0">
              <a:solidFill>
                <a:srgbClr val="7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4282" y="1428736"/>
            <a:ext cx="50720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ylfaen" pitchFamily="18" charset="0"/>
              </a:rPr>
              <a:t>მეცნიერება შეუძლიათ შექმნან მხოლოდ მათ, ვინც მთლიანად არის გამსჭვალული ჭეშმარიტებისა და შემეცნებისადმი სწრაფვით</a:t>
            </a:r>
            <a:r>
              <a:rPr lang="ru-RU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ylfaen" pitchFamily="18" charset="0"/>
              </a:rPr>
              <a:t>.</a:t>
            </a:r>
            <a:endParaRPr lang="en-US" sz="4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938" y="6334780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2800" b="1" u="sng" dirty="0" smtClean="0">
                <a:solidFill>
                  <a:schemeClr val="bg1"/>
                </a:solidFill>
                <a:latin typeface="Sylfaen" pitchFamily="18" charset="0"/>
              </a:rPr>
              <a:t>ა.აინშტეინი</a:t>
            </a:r>
            <a:endParaRPr lang="en-US" sz="2800" b="1" u="sng" dirty="0">
              <a:solidFill>
                <a:schemeClr val="bg1"/>
              </a:solidFill>
              <a:latin typeface="Sylfaen" pitchFamily="18" charset="0"/>
            </a:endParaRPr>
          </a:p>
        </p:txBody>
      </p:sp>
      <p:pic>
        <p:nvPicPr>
          <p:cNvPr id="44033" name="Picture 1" descr="C:\Users\Diana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24000" cy="14859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SDC155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14332"/>
            <a:ext cx="4357718" cy="312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SDC1556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143404" cy="310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SDC1549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6224"/>
            <a:ext cx="40132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DC1552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261" y="3500438"/>
            <a:ext cx="4173934" cy="31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DC126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52400"/>
            <a:ext cx="33528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SDC1263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60045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SDC1266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27000"/>
            <a:ext cx="35814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3786182" y="1357298"/>
            <a:ext cx="190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err="1">
                <a:solidFill>
                  <a:srgbClr val="7E0000"/>
                </a:solidFill>
                <a:latin typeface="AcadMtavr" pitchFamily="2" charset="0"/>
              </a:rPr>
              <a:t>eqskursia</a:t>
            </a:r>
            <a:r>
              <a:rPr lang="en-US" sz="1600" b="1" dirty="0">
                <a:solidFill>
                  <a:srgbClr val="7E0000"/>
                </a:solidFill>
                <a:latin typeface="AcadMtavr" pitchFamily="2" charset="0"/>
              </a:rPr>
              <a:t> </a:t>
            </a:r>
            <a:r>
              <a:rPr lang="en-US" sz="1600" b="1" dirty="0" err="1">
                <a:solidFill>
                  <a:srgbClr val="7E0000"/>
                </a:solidFill>
                <a:latin typeface="AcadMtavr" pitchFamily="2" charset="0"/>
              </a:rPr>
              <a:t>tao-klarjeTSi</a:t>
            </a:r>
            <a:endParaRPr lang="en-US" sz="1600" b="1" dirty="0">
              <a:solidFill>
                <a:srgbClr val="7E0000"/>
              </a:solidFill>
              <a:latin typeface="AcadMtavr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/>
          <p:nvPr/>
        </p:nvGrpSpPr>
        <p:grpSpPr>
          <a:xfrm>
            <a:off x="1285852" y="1214422"/>
            <a:ext cx="7215238" cy="4071966"/>
            <a:chOff x="2973133" y="0"/>
            <a:chExt cx="2605850" cy="1025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Vertical Scroll 4"/>
            <p:cNvSpPr/>
            <p:nvPr/>
          </p:nvSpPr>
          <p:spPr>
            <a:xfrm>
              <a:off x="2973133" y="0"/>
              <a:ext cx="2605850" cy="102558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Vertical Scroll 4"/>
            <p:cNvSpPr/>
            <p:nvPr/>
          </p:nvSpPr>
          <p:spPr>
            <a:xfrm>
              <a:off x="3101331" y="128198"/>
              <a:ext cx="2349454" cy="833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4400" b="1" kern="1200" dirty="0" smtClean="0">
                  <a:solidFill>
                    <a:schemeClr val="tx1"/>
                  </a:solidFill>
                </a:rPr>
                <a:t>ბიომრავალფეროვნება </a:t>
              </a:r>
              <a:endParaRPr lang="en-US" sz="44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egechkor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201151"/>
            <a:ext cx="2275581" cy="208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Shamil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47668"/>
            <a:ext cx="2119314" cy="179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Zelimxan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3214686"/>
            <a:ext cx="174359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072074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latin typeface="AcadNusx" pitchFamily="2" charset="0"/>
              </a:rPr>
              <a:t>Samil</a:t>
            </a:r>
            <a:r>
              <a:rPr lang="en-US" sz="1600" b="1" dirty="0" smtClean="0">
                <a:latin typeface="AcadNusx" pitchFamily="2" charset="0"/>
              </a:rPr>
              <a:t> </a:t>
            </a:r>
            <a:r>
              <a:rPr lang="en-US" sz="1600" b="1" dirty="0" err="1" smtClean="0">
                <a:latin typeface="AcadNusx" pitchFamily="2" charset="0"/>
              </a:rPr>
              <a:t>SeTekauri</a:t>
            </a:r>
            <a:endParaRPr lang="en-US" sz="1600" b="1" dirty="0" smtClean="0">
              <a:latin typeface="AcadNusx" pitchFamily="2" charset="0"/>
            </a:endParaRPr>
          </a:p>
          <a:p>
            <a:pPr algn="ctr"/>
            <a:r>
              <a:rPr lang="ka-GE" sz="1600" b="1" dirty="0" smtClean="0">
                <a:latin typeface="AcadNusx" pitchFamily="2" charset="0"/>
              </a:rPr>
              <a:t>ა</a:t>
            </a:r>
            <a:r>
              <a:rPr lang="en-US" sz="1600" b="1" dirty="0" smtClean="0">
                <a:latin typeface="AcadNusx" pitchFamily="2" charset="0"/>
              </a:rPr>
              <a:t>soc</a:t>
            </a:r>
            <a:r>
              <a:rPr lang="ka-GE" sz="1600" b="1" dirty="0" smtClean="0">
                <a:latin typeface="AcadNusx" pitchFamily="2" charset="0"/>
              </a:rPr>
              <a:t>.</a:t>
            </a:r>
            <a:r>
              <a:rPr lang="en-US" sz="1600" b="1" dirty="0" smtClean="0">
                <a:latin typeface="AcadNusx" pitchFamily="2" charset="0"/>
              </a:rPr>
              <a:t> </a:t>
            </a:r>
            <a:r>
              <a:rPr lang="en-US" sz="1600" b="1" dirty="0" err="1" smtClean="0">
                <a:latin typeface="AcadNusx" pitchFamily="2" charset="0"/>
              </a:rPr>
              <a:t>profesori</a:t>
            </a:r>
            <a:endParaRPr lang="en-US" sz="1600" b="1" dirty="0">
              <a:latin typeface="AcadNusx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678" y="3344291"/>
            <a:ext cx="2388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AcadNusx" pitchFamily="2" charset="0"/>
              </a:rPr>
              <a:t>a</a:t>
            </a:r>
            <a:r>
              <a:rPr lang="en-US" sz="1600" b="1" dirty="0" err="1" smtClean="0">
                <a:latin typeface="AcadNusx" pitchFamily="2" charset="0"/>
              </a:rPr>
              <a:t>rnold</a:t>
            </a:r>
            <a:r>
              <a:rPr lang="en-US" sz="1600" b="1" dirty="0" smtClean="0">
                <a:latin typeface="AcadNusx" pitchFamily="2" charset="0"/>
              </a:rPr>
              <a:t> </a:t>
            </a:r>
            <a:r>
              <a:rPr lang="en-US" sz="1600" b="1" dirty="0" err="1" smtClean="0">
                <a:latin typeface="AcadNusx" pitchFamily="2" charset="0"/>
              </a:rPr>
              <a:t>gegeWkori</a:t>
            </a:r>
            <a:endParaRPr lang="en-US" sz="1600" b="1" dirty="0" smtClean="0">
              <a:latin typeface="AcadNusx" pitchFamily="2" charset="0"/>
            </a:endParaRPr>
          </a:p>
          <a:p>
            <a:pPr algn="ctr"/>
            <a:r>
              <a:rPr lang="en-US" sz="1600" b="1" dirty="0" err="1" smtClean="0">
                <a:latin typeface="AcadNusx" pitchFamily="2" charset="0"/>
              </a:rPr>
              <a:t>profesori</a:t>
            </a:r>
            <a:endParaRPr lang="en-US" sz="1600" b="1" dirty="0">
              <a:latin typeface="AcadNusx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2382" y="4929198"/>
            <a:ext cx="2427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latin typeface="AcadNusx" pitchFamily="2" charset="0"/>
              </a:rPr>
              <a:t>z</a:t>
            </a:r>
            <a:r>
              <a:rPr lang="en-US" sz="1600" b="1" dirty="0" err="1" smtClean="0">
                <a:latin typeface="AcadNusx" pitchFamily="2" charset="0"/>
              </a:rPr>
              <a:t>elimxan</a:t>
            </a:r>
            <a:r>
              <a:rPr lang="en-US" sz="1600" b="1" dirty="0" smtClean="0">
                <a:latin typeface="AcadNusx" pitchFamily="2" charset="0"/>
              </a:rPr>
              <a:t> </a:t>
            </a:r>
            <a:r>
              <a:rPr lang="en-US" sz="1600" b="1" dirty="0" err="1" smtClean="0">
                <a:latin typeface="AcadNusx" pitchFamily="2" charset="0"/>
              </a:rPr>
              <a:t>kereseliZe</a:t>
            </a:r>
            <a:endParaRPr lang="en-US" sz="1600" b="1" dirty="0" smtClean="0">
              <a:latin typeface="AcadNusx" pitchFamily="2" charset="0"/>
            </a:endParaRPr>
          </a:p>
          <a:p>
            <a:pPr algn="ctr"/>
            <a:r>
              <a:rPr lang="en-US" sz="1600" b="1" dirty="0" smtClean="0">
                <a:latin typeface="AcadNusx" pitchFamily="2" charset="0"/>
              </a:rPr>
              <a:t>A</a:t>
            </a:r>
            <a:r>
              <a:rPr lang="ka-GE" sz="1600" b="1" dirty="0" smtClean="0">
                <a:latin typeface="AcadNusx" pitchFamily="2" charset="0"/>
              </a:rPr>
              <a:t>ა</a:t>
            </a:r>
            <a:r>
              <a:rPr lang="en-US" sz="1600" b="1" dirty="0" err="1" smtClean="0">
                <a:latin typeface="AcadNusx" pitchFamily="2" charset="0"/>
              </a:rPr>
              <a:t>sist</a:t>
            </a:r>
            <a:r>
              <a:rPr lang="ka-GE" sz="1600" b="1" dirty="0" smtClean="0">
                <a:latin typeface="AcadNusx" pitchFamily="2" charset="0"/>
              </a:rPr>
              <a:t>.</a:t>
            </a:r>
            <a:r>
              <a:rPr lang="en-US" sz="1600" b="1" dirty="0" smtClean="0">
                <a:latin typeface="AcadNusx" pitchFamily="2" charset="0"/>
              </a:rPr>
              <a:t> </a:t>
            </a:r>
            <a:r>
              <a:rPr lang="en-US" sz="1600" b="1" dirty="0" err="1" smtClean="0">
                <a:latin typeface="AcadNusx" pitchFamily="2" charset="0"/>
              </a:rPr>
              <a:t>profesori</a:t>
            </a:r>
            <a:endParaRPr lang="en-US" sz="1600" b="1" dirty="0">
              <a:latin typeface="AcadNusx" pitchFamily="2" charset="0"/>
            </a:endParaRPr>
          </a:p>
        </p:txBody>
      </p:sp>
      <p:pic>
        <p:nvPicPr>
          <p:cNvPr id="18" name="Picture 4" descr="http://upload.wikimedia.org/wikipedia/commons/thumb/a/ad/504px-Pinguiculagrandiflora1web.jpg/220px-504px-Pinguiculagrandiflora1web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285984" cy="2722400"/>
          </a:xfrm>
          <a:prstGeom prst="rect">
            <a:avLst/>
          </a:prstGeom>
          <a:noFill/>
        </p:spPr>
      </p:pic>
      <p:pic>
        <p:nvPicPr>
          <p:cNvPr id="12" name="Picture 3" descr="Nana Barnaveli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643446"/>
            <a:ext cx="19192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715008" y="6000768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00" b="1" dirty="0" smtClean="0">
                <a:latin typeface="Sylfaen" pitchFamily="18" charset="0"/>
              </a:rPr>
              <a:t>ნანა ბარნაველი</a:t>
            </a:r>
          </a:p>
          <a:p>
            <a:r>
              <a:rPr lang="ka-GE" sz="1600" b="1" dirty="0" smtClean="0">
                <a:latin typeface="AcadNusx" pitchFamily="2" charset="0"/>
              </a:rPr>
              <a:t>ა</a:t>
            </a:r>
            <a:r>
              <a:rPr lang="en-US" sz="1600" b="1" dirty="0" err="1" smtClean="0">
                <a:latin typeface="AcadNusx" pitchFamily="2" charset="0"/>
              </a:rPr>
              <a:t>sist</a:t>
            </a:r>
            <a:r>
              <a:rPr lang="ka-GE" sz="1600" b="1" dirty="0" smtClean="0">
                <a:latin typeface="AcadNusx" pitchFamily="2" charset="0"/>
              </a:rPr>
              <a:t>.</a:t>
            </a:r>
            <a:r>
              <a:rPr lang="en-US" sz="1600" b="1" dirty="0" smtClean="0">
                <a:latin typeface="AcadNusx" pitchFamily="2" charset="0"/>
              </a:rPr>
              <a:t> </a:t>
            </a:r>
            <a:r>
              <a:rPr lang="en-US" sz="1600" b="1" dirty="0" err="1" smtClean="0">
                <a:latin typeface="AcadNusx" pitchFamily="2" charset="0"/>
              </a:rPr>
              <a:t>profesori</a:t>
            </a:r>
            <a:endParaRPr lang="en-US" sz="1600" b="1" dirty="0">
              <a:latin typeface="Sylfaen" pitchFamily="18" charset="0"/>
            </a:endParaRPr>
          </a:p>
        </p:txBody>
      </p:sp>
      <p:pic>
        <p:nvPicPr>
          <p:cNvPr id="19" name="Picture 6" descr="File:Rosa rubiginosa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4148" y="0"/>
            <a:ext cx="2409852" cy="2238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სამეცნიერო თემატიკა:</a:t>
            </a:r>
            <a:endParaRPr lang="en-US" dirty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 </a:t>
            </a:r>
          </a:p>
          <a:p>
            <a:r>
              <a:rPr lang="en-US" b="1" dirty="0" smtClean="0"/>
              <a:t>1. </a:t>
            </a:r>
            <a:r>
              <a:rPr lang="ka-GE" b="1" dirty="0" smtClean="0"/>
              <a:t>ირან-თურანის არიდული ლანშაფტების ფლორა-ფაუნის გავლენა კავკასიის შესატყვისი ბიომის ფსილიდოფაუნაზე (</a:t>
            </a:r>
            <a:r>
              <a:rPr lang="en-US" b="1" dirty="0" err="1" smtClean="0"/>
              <a:t>Hemiptera</a:t>
            </a:r>
            <a:r>
              <a:rPr lang="en-US" b="1" dirty="0" smtClean="0"/>
              <a:t>, </a:t>
            </a:r>
            <a:r>
              <a:rPr lang="en-US" b="1" dirty="0" err="1" smtClean="0"/>
              <a:t>Psylloidea</a:t>
            </a:r>
            <a:r>
              <a:rPr lang="ka-GE" b="1" dirty="0" smtClean="0"/>
              <a:t>) და გაუდაბნოების პრობლემები რეგიონში (თემის ხელმძღვანელი: პროფ. არნოლდ გეგეჭკორი);</a:t>
            </a:r>
            <a:endParaRPr lang="en-US" b="1" dirty="0" smtClean="0"/>
          </a:p>
          <a:p>
            <a:pPr>
              <a:buNone/>
            </a:pPr>
            <a:r>
              <a:rPr lang="ka-GE" b="1" dirty="0" smtClean="0"/>
              <a:t> </a:t>
            </a:r>
            <a:endParaRPr lang="en-US" b="1" dirty="0" smtClean="0"/>
          </a:p>
          <a:p>
            <a:pPr>
              <a:buNone/>
            </a:pPr>
            <a:r>
              <a:rPr lang="ka-GE" b="1" dirty="0" smtClean="0"/>
              <a:t> </a:t>
            </a:r>
            <a:endParaRPr lang="en-US" b="1" dirty="0" smtClean="0"/>
          </a:p>
          <a:p>
            <a:r>
              <a:rPr lang="ka-GE" b="1" dirty="0" smtClean="0"/>
              <a:t>2. საქართველოს მებაღეობის რეგიონებში გავრცელებული მსხლის ფსილიდების კომპლექსი, </a:t>
            </a:r>
            <a:r>
              <a:rPr lang="ka-GE" b="1" i="1" dirty="0" smtClean="0"/>
              <a:t>Cacopsylla pyri</a:t>
            </a:r>
            <a:r>
              <a:rPr lang="ka-GE" b="1" dirty="0" smtClean="0"/>
              <a:t> (L.)-ისა და </a:t>
            </a:r>
            <a:r>
              <a:rPr lang="ka-GE" b="1" i="1" dirty="0" smtClean="0"/>
              <a:t>C. bidens</a:t>
            </a:r>
            <a:r>
              <a:rPr lang="ka-GE" b="1" dirty="0" smtClean="0"/>
              <a:t>-ს  შორის არსებული სახეობათშორისი კონკურენცია (თემის ხელმძღვანელი: პროფ. არნოლდ გეგეჭკორი);</a:t>
            </a:r>
            <a:endParaRPr lang="en-US" b="1" dirty="0" smtClean="0"/>
          </a:p>
          <a:p>
            <a:pPr>
              <a:buNone/>
            </a:pPr>
            <a:r>
              <a:rPr lang="ka-GE" b="1" dirty="0" smtClean="0"/>
              <a:t> </a:t>
            </a: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>
                <a:solidFill>
                  <a:srgbClr val="7E0000"/>
                </a:solidFill>
                <a:effectLst/>
              </a:rPr>
              <a:t>პუბლიკაციები</a:t>
            </a:r>
            <a:endParaRPr lang="en-US" dirty="0">
              <a:solidFill>
                <a:srgbClr val="7E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363046"/>
            <a:ext cx="8286808" cy="5066350"/>
          </a:xfrm>
        </p:spPr>
        <p:txBody>
          <a:bodyPr>
            <a:normAutofit fontScale="77500" lnSpcReduction="20000"/>
          </a:bodyPr>
          <a:lstStyle/>
          <a:p>
            <a:r>
              <a:rPr lang="af-ZA" b="1" dirty="0" smtClean="0"/>
              <a:t>Arnold Gegechkori, Maia Chubinidze, Ekaterine Popiashvili</a:t>
            </a:r>
            <a:r>
              <a:rPr lang="ka-GE" b="1" dirty="0" smtClean="0"/>
              <a:t> </a:t>
            </a:r>
            <a:r>
              <a:rPr lang="af-ZA" b="1" dirty="0" smtClean="0"/>
              <a:t>Fauna of psyllids (Psylloidea) of the riparian forests of the Caucasus and some peculiarities its intrazonality Proceedings of the Georgian National Museum, Natural Sciences and Prehistory Section #5, 2013 145-150pp</a:t>
            </a:r>
            <a:r>
              <a:rPr lang="af-ZA" b="1" dirty="0" smtClean="0"/>
              <a:t>.</a:t>
            </a:r>
            <a:endParaRPr lang="ka-GE" b="1" dirty="0" smtClean="0"/>
          </a:p>
          <a:p>
            <a:pPr>
              <a:buNone/>
            </a:pPr>
            <a:endParaRPr lang="ka-GE" b="1" dirty="0" smtClean="0"/>
          </a:p>
          <a:p>
            <a:r>
              <a:rPr lang="en-US" b="1" dirty="0" err="1" smtClean="0"/>
              <a:t>Gegechkori</a:t>
            </a:r>
            <a:r>
              <a:rPr lang="en-US" b="1" dirty="0" smtClean="0"/>
              <a:t>,  A. </a:t>
            </a:r>
            <a:r>
              <a:rPr lang="en-US" b="1" dirty="0" err="1" smtClean="0"/>
              <a:t>Chubinidze</a:t>
            </a:r>
            <a:r>
              <a:rPr lang="en-US" b="1" dirty="0" smtClean="0"/>
              <a:t>, M</a:t>
            </a:r>
            <a:r>
              <a:rPr lang="ka-GE" b="1" dirty="0" smtClean="0"/>
              <a:t>. </a:t>
            </a:r>
            <a:r>
              <a:rPr lang="en-US" b="1" dirty="0" smtClean="0"/>
              <a:t>Steppes and </a:t>
            </a:r>
            <a:r>
              <a:rPr lang="en-US" b="1" dirty="0" err="1" smtClean="0"/>
              <a:t>semideserts</a:t>
            </a:r>
            <a:r>
              <a:rPr lang="en-US" b="1" dirty="0" smtClean="0"/>
              <a:t> </a:t>
            </a:r>
            <a:r>
              <a:rPr lang="en-US" b="1" dirty="0" err="1" smtClean="0"/>
              <a:t>biodiversiti</a:t>
            </a:r>
            <a:r>
              <a:rPr lang="en-US" b="1" dirty="0" smtClean="0"/>
              <a:t> of </a:t>
            </a:r>
            <a:r>
              <a:rPr lang="en-US" b="1" dirty="0" err="1" smtClean="0"/>
              <a:t>Kartly</a:t>
            </a:r>
            <a:r>
              <a:rPr lang="en-US" b="1" dirty="0" smtClean="0"/>
              <a:t> (East Georgia) - comparative analysis in anthropogenic and recovered habitats at the example of </a:t>
            </a:r>
            <a:r>
              <a:rPr lang="en-US" b="1" dirty="0" err="1" smtClean="0"/>
              <a:t>apidofauna</a:t>
            </a:r>
            <a:r>
              <a:rPr lang="en-US" b="1" dirty="0" smtClean="0"/>
              <a:t> (INSECTA: HYMENOPTERA, APOIDEA).</a:t>
            </a:r>
            <a:r>
              <a:rPr lang="en-US" b="1" i="1" dirty="0" smtClean="0"/>
              <a:t> </a:t>
            </a:r>
            <a:r>
              <a:rPr lang="en-US" b="1" i="1" dirty="0" err="1" smtClean="0"/>
              <a:t>Journ</a:t>
            </a:r>
            <a:r>
              <a:rPr lang="en-US" b="1" i="1" dirty="0" smtClean="0"/>
              <a:t>. Caucasus Geographical Review</a:t>
            </a:r>
            <a:r>
              <a:rPr lang="en-US" b="1" dirty="0" smtClean="0"/>
              <a:t> N12, 2013. 12-14pp</a:t>
            </a:r>
            <a:r>
              <a:rPr lang="en-US" b="1" dirty="0" smtClean="0"/>
              <a:t>.</a:t>
            </a:r>
            <a:endParaRPr lang="ka-GE" b="1" dirty="0" smtClean="0"/>
          </a:p>
          <a:p>
            <a:pPr>
              <a:buNone/>
            </a:pPr>
            <a:endParaRPr lang="ka-GE" b="1" dirty="0" smtClean="0"/>
          </a:p>
          <a:p>
            <a:r>
              <a:rPr lang="ka-GE" b="1" dirty="0" smtClean="0"/>
              <a:t>შამილ შეთეკაური, გიორგი დარჩიაშვილი, დათო თარხნიშვილი, გიორგი ჯაფოშვილი საქართველოს ბუნების ატლასი თბილისი, ბაკურ სულაკაურის გამომცემლობა 152გვ.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>
                <a:solidFill>
                  <a:srgbClr val="C00000"/>
                </a:solidFill>
                <a:effectLst/>
              </a:rPr>
              <a:t>პროექტები</a:t>
            </a:r>
            <a:endParaRPr lang="en-US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f-ZA" dirty="0" smtClean="0">
                <a:latin typeface="Acad Nusx Geo" pitchFamily="34" charset="0"/>
              </a:rPr>
              <a:t>saqarTveloSi haidelbergcementis obieqtebis (dedofliswyaro, kaspi, gardabani) midamoebis floris mravalferovneba</a:t>
            </a:r>
            <a:r>
              <a:rPr lang="ka-GE" dirty="0" smtClean="0">
                <a:latin typeface="Acad Nusx Geo" pitchFamily="34" charset="0"/>
              </a:rPr>
              <a:t>.</a:t>
            </a:r>
          </a:p>
          <a:p>
            <a:pPr>
              <a:buNone/>
            </a:pPr>
            <a:r>
              <a:rPr lang="ka-GE" dirty="0" smtClean="0">
                <a:latin typeface="Acad Nusx Geo" pitchFamily="34" charset="0"/>
              </a:rPr>
              <a:t>პროექტის ხელმძღვანელი - შ.შეთეკაური</a:t>
            </a:r>
            <a:endParaRPr lang="en-US" dirty="0">
              <a:latin typeface="Acad Nusx Geo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>
                <a:solidFill>
                  <a:srgbClr val="C00000"/>
                </a:solidFill>
                <a:effectLst/>
                <a:latin typeface="Sylfaen" pitchFamily="18" charset="0"/>
              </a:rPr>
              <a:t>სამეცნიერო ფორუმები</a:t>
            </a:r>
            <a:endParaRPr lang="en-US" dirty="0">
              <a:solidFill>
                <a:srgbClr val="C00000"/>
              </a:solidFill>
              <a:effectLst/>
              <a:latin typeface="Sylfae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f-ZA" b="1" dirty="0" smtClean="0"/>
              <a:t>Sh</a:t>
            </a:r>
            <a:r>
              <a:rPr lang="af-ZA" b="1" dirty="0" smtClean="0"/>
              <a:t>. Shetekauri</a:t>
            </a:r>
            <a:r>
              <a:rPr lang="ka-GE" b="1" dirty="0" smtClean="0"/>
              <a:t>. </a:t>
            </a:r>
            <a:r>
              <a:rPr lang="af-ZA" b="1" dirty="0" smtClean="0"/>
              <a:t>Diversity of flora of the Pshavi, Tusheti and Khevsureti (SE and NE part of the Greater Caucasus)</a:t>
            </a:r>
            <a:r>
              <a:rPr lang="ka-GE" b="1" dirty="0" smtClean="0"/>
              <a:t>. </a:t>
            </a:r>
            <a:r>
              <a:rPr lang="af-ZA" b="1" dirty="0" smtClean="0"/>
              <a:t>9-15 September, 2013. Palermo. </a:t>
            </a:r>
            <a:r>
              <a:rPr lang="af-ZA" b="1" dirty="0" smtClean="0"/>
              <a:t>Italy</a:t>
            </a:r>
            <a:endParaRPr lang="en-US" b="1" dirty="0" smtClean="0"/>
          </a:p>
          <a:p>
            <a:r>
              <a:rPr lang="af-ZA" b="1" dirty="0" smtClean="0">
                <a:latin typeface="Acad Nusx Geo" pitchFamily="34" charset="0"/>
              </a:rPr>
              <a:t>Samil SeTekauri</a:t>
            </a:r>
            <a:r>
              <a:rPr lang="ka-GE" b="1" dirty="0" smtClean="0">
                <a:latin typeface="Acad Nusx Geo" pitchFamily="34" charset="0"/>
              </a:rPr>
              <a:t>.</a:t>
            </a:r>
            <a:r>
              <a:rPr lang="af-ZA" b="1" dirty="0" smtClean="0">
                <a:latin typeface="Acad Nusx Geo" pitchFamily="34" charset="0"/>
              </a:rPr>
              <a:t>enguris auzis qveda welis tyis ekosistemis florisa da mcenareulobis mravalferovneba (zemo svaneTi)</a:t>
            </a:r>
            <a:r>
              <a:rPr lang="ka-GE" b="1" dirty="0" smtClean="0">
                <a:latin typeface="Acad Nusx Geo" pitchFamily="34" charset="0"/>
              </a:rPr>
              <a:t>.</a:t>
            </a:r>
            <a:r>
              <a:rPr lang="af-ZA" b="1" dirty="0" smtClean="0">
                <a:latin typeface="Acad Nusx Geo" pitchFamily="34" charset="0"/>
              </a:rPr>
              <a:t>8</a:t>
            </a:r>
            <a:r>
              <a:rPr lang="ka-GE" b="1" dirty="0" smtClean="0">
                <a:latin typeface="Acad Nusx Geo" pitchFamily="34" charset="0"/>
              </a:rPr>
              <a:t> </a:t>
            </a:r>
            <a:r>
              <a:rPr lang="af-ZA" b="1" dirty="0" smtClean="0">
                <a:latin typeface="Acad Nusx Geo" pitchFamily="34" charset="0"/>
              </a:rPr>
              <a:t>-10 maisi, 2013w. baTumi</a:t>
            </a:r>
            <a:r>
              <a:rPr lang="ka-GE" b="1" dirty="0" smtClean="0">
                <a:latin typeface="Acad Nusx Geo" pitchFamily="34" charset="0"/>
              </a:rPr>
              <a:t>.</a:t>
            </a:r>
          </a:p>
          <a:p>
            <a:r>
              <a:rPr lang="ka-GE" b="1" dirty="0" smtClean="0"/>
              <a:t>საფაკულტეტო კონფერენცია 2013 წ.</a:t>
            </a:r>
          </a:p>
          <a:p>
            <a:endParaRPr lang="en-US" b="1" dirty="0" smtClean="0">
              <a:latin typeface="Acad Nusx Geo" pitchFamily="34" charset="0"/>
            </a:endParaRPr>
          </a:p>
          <a:p>
            <a:endParaRPr lang="en-US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პრაქტიკები და ექსპედიციები</a:t>
            </a:r>
            <a:endParaRPr lang="en-US" dirty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a-GE" b="1" dirty="0" smtClean="0"/>
              <a:t>სტუდენტებისათვის გათვალისწინებული საველე პრაქტიკები საქართველოს შემდეგ ტერიტორიებზე:</a:t>
            </a:r>
            <a:endParaRPr lang="en-US" b="1" dirty="0" smtClean="0"/>
          </a:p>
          <a:p>
            <a:r>
              <a:rPr lang="ka-GE" b="1" dirty="0" smtClean="0"/>
              <a:t>თბილისის მიმდებარე ტერიტორია(კუს ტბა), </a:t>
            </a:r>
          </a:p>
          <a:p>
            <a:r>
              <a:rPr lang="ka-GE" b="1" dirty="0" smtClean="0"/>
              <a:t>ყაზბეგი, </a:t>
            </a:r>
          </a:p>
          <a:p>
            <a:r>
              <a:rPr lang="ka-GE" b="1" dirty="0" smtClean="0"/>
              <a:t>ლაგოდეხის ნაკრძალი, </a:t>
            </a:r>
          </a:p>
          <a:p>
            <a:r>
              <a:rPr lang="ka-GE" b="1" dirty="0" smtClean="0"/>
              <a:t>დავით გარეჯის სამონასტრო კომპლექსის მიმდებარე ტერიტორია,  </a:t>
            </a:r>
          </a:p>
          <a:p>
            <a:r>
              <a:rPr lang="ka-GE" b="1" dirty="0" smtClean="0"/>
              <a:t>ცხვარიჭამია (საბადურის ტყე);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AM_3584 - Copy"/>
          <p:cNvPicPr>
            <a:picLocks noChangeAspect="1" noChangeArrowheads="1"/>
          </p:cNvPicPr>
          <p:nvPr/>
        </p:nvPicPr>
        <p:blipFill>
          <a:blip r:embed="rId2" cstate="print"/>
          <a:srcRect b="7857"/>
          <a:stretch>
            <a:fillRect/>
          </a:stretch>
        </p:blipFill>
        <p:spPr bwMode="auto">
          <a:xfrm>
            <a:off x="4929190" y="142876"/>
            <a:ext cx="2486025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AM_3598 -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357586" cy="251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57752" y="3202544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a-G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დავით გარეჯი</a:t>
            </a:r>
            <a:endParaRPr kumimoji="0" lang="ka-G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71472" y="2928934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a-G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ცხვარიჭამია</a:t>
            </a:r>
            <a:endParaRPr kumimoji="0" lang="ka-G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SAM_36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676671"/>
            <a:ext cx="37338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57752" y="6417254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/>
              <a:t>ყაზბეგი</a:t>
            </a:r>
            <a:endParaRPr lang="en-US" b="1" dirty="0"/>
          </a:p>
        </p:txBody>
      </p:sp>
      <p:pic>
        <p:nvPicPr>
          <p:cNvPr id="10" name="Picture 2" descr="SAM_36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357562"/>
            <a:ext cx="351360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85720" y="6143644"/>
            <a:ext cx="265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/>
              <a:t>მდინარე არაგვის ხეობა</a:t>
            </a:r>
            <a:endParaRPr lang="en-US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2883031" y="1900254"/>
            <a:ext cx="3517769" cy="1981200"/>
            <a:chOff x="2590800" y="304800"/>
            <a:chExt cx="3517769" cy="1981200"/>
          </a:xfrm>
        </p:grpSpPr>
        <p:pic>
          <p:nvPicPr>
            <p:cNvPr id="5" name="Picture 4" descr="index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0800" y="304800"/>
              <a:ext cx="3505200" cy="19812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1259384">
              <a:off x="2687926" y="833273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sz="2400" b="1" dirty="0" smtClean="0"/>
                <a:t>სასწავლო</a:t>
              </a:r>
              <a:endParaRPr lang="en-US" sz="2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 rot="328476">
              <a:off x="4208690" y="873699"/>
              <a:ext cx="18998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sz="2400" b="1" dirty="0" smtClean="0"/>
                <a:t>პროგრამები</a:t>
              </a:r>
              <a:endParaRPr lang="en-US" sz="2400" b="1" dirty="0"/>
            </a:p>
          </p:txBody>
        </p:sp>
      </p:grpSp>
      <p:grpSp>
        <p:nvGrpSpPr>
          <p:cNvPr id="8" name="Group 20"/>
          <p:cNvGrpSpPr/>
          <p:nvPr/>
        </p:nvGrpSpPr>
        <p:grpSpPr>
          <a:xfrm>
            <a:off x="1295400" y="4033854"/>
            <a:ext cx="2209800" cy="1676400"/>
            <a:chOff x="152390" y="3665763"/>
            <a:chExt cx="2467594" cy="1974075"/>
          </a:xfrm>
        </p:grpSpPr>
        <p:sp>
          <p:nvSpPr>
            <p:cNvPr id="9" name="Horizontal Scroll 8"/>
            <p:cNvSpPr/>
            <p:nvPr/>
          </p:nvSpPr>
          <p:spPr>
            <a:xfrm>
              <a:off x="152390" y="3665763"/>
              <a:ext cx="2467594" cy="1974075"/>
            </a:xfrm>
            <a:prstGeom prst="horizontalScroll">
              <a:avLst/>
            </a:prstGeom>
            <a:solidFill>
              <a:schemeClr val="bg1"/>
            </a:solidFill>
            <a:ln w="57150">
              <a:solidFill>
                <a:srgbClr val="0066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Horizontal Scroll 4"/>
            <p:cNvSpPr/>
            <p:nvPr/>
          </p:nvSpPr>
          <p:spPr>
            <a:xfrm>
              <a:off x="399149" y="3912522"/>
              <a:ext cx="2097455" cy="14805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>
                  <a:solidFill>
                    <a:srgbClr val="006600"/>
                  </a:solidFill>
                  <a:latin typeface="AcadMtavr" pitchFamily="2" charset="0"/>
                </a:rPr>
                <a:t>biologia</a:t>
              </a:r>
              <a:endParaRPr lang="en-US" sz="2400" b="1" kern="1200" dirty="0">
                <a:solidFill>
                  <a:srgbClr val="006600"/>
                </a:solidFill>
                <a:latin typeface="AcadMtavr" pitchFamily="2" charset="0"/>
              </a:endParaRP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5486400" y="3881454"/>
            <a:ext cx="2696194" cy="1905000"/>
            <a:chOff x="5257773" y="3741975"/>
            <a:chExt cx="2467594" cy="1974075"/>
          </a:xfrm>
        </p:grpSpPr>
        <p:sp>
          <p:nvSpPr>
            <p:cNvPr id="12" name="Horizontal Scroll 11"/>
            <p:cNvSpPr/>
            <p:nvPr/>
          </p:nvSpPr>
          <p:spPr>
            <a:xfrm>
              <a:off x="5257773" y="3741975"/>
              <a:ext cx="2467594" cy="1974075"/>
            </a:xfrm>
            <a:prstGeom prst="horizont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Horizontal Scroll 4"/>
            <p:cNvSpPr/>
            <p:nvPr/>
          </p:nvSpPr>
          <p:spPr>
            <a:xfrm>
              <a:off x="5504532" y="3988734"/>
              <a:ext cx="2097455" cy="14805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b="1" kern="1200" dirty="0" err="1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cadMtavr" pitchFamily="2" charset="0"/>
                </a:rPr>
                <a:t>gamoyenebiTi</a:t>
              </a:r>
              <a:r>
                <a:rPr lang="en-US" sz="1900" b="1" kern="12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cadMtavr" pitchFamily="2" charset="0"/>
                </a:rPr>
                <a:t> </a:t>
              </a:r>
              <a:r>
                <a:rPr lang="en-US" sz="1900" b="1" kern="1200" dirty="0" err="1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cadMtavr" pitchFamily="2" charset="0"/>
                </a:rPr>
                <a:t>biomecnierebebi</a:t>
              </a:r>
              <a:r>
                <a:rPr lang="en-US" sz="1900" b="1" kern="12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cadMtavr" pitchFamily="2" charset="0"/>
                </a:rPr>
                <a:t> </a:t>
              </a:r>
              <a:r>
                <a:rPr lang="en-US" sz="1900" b="1" kern="1200" dirty="0" err="1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cadMtavr" pitchFamily="2" charset="0"/>
                </a:rPr>
                <a:t>da</a:t>
              </a:r>
              <a:r>
                <a:rPr lang="en-US" sz="1900" b="1" kern="12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cadMtavr" pitchFamily="2" charset="0"/>
                </a:rPr>
                <a:t> </a:t>
              </a:r>
              <a:r>
                <a:rPr lang="en-US" sz="1900" b="1" kern="1200" dirty="0" err="1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cadMtavr" pitchFamily="2" charset="0"/>
                </a:rPr>
                <a:t>bioteqnologia</a:t>
              </a:r>
              <a:endParaRPr lang="en-US" sz="1900" b="1" kern="1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Mtavr" pitchFamily="2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86182" y="307181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/>
              <a:t>ბაკალავრიატი</a:t>
            </a:r>
            <a:endParaRPr lang="en-US" b="1" dirty="0"/>
          </a:p>
        </p:txBody>
      </p:sp>
      <p:pic>
        <p:nvPicPr>
          <p:cNvPr id="15" name="Picture 1" descr="http://www.tsu.ge/images/head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56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76400"/>
            <a:ext cx="356772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24600" cy="762000"/>
          </a:xfrm>
        </p:spPr>
        <p:txBody>
          <a:bodyPr>
            <a:noAutofit/>
          </a:bodyPr>
          <a:lstStyle/>
          <a:p>
            <a:r>
              <a:rPr lang="ka-GE" sz="4000" dirty="0" smtClean="0">
                <a:solidFill>
                  <a:srgbClr val="7E0000"/>
                </a:solidFill>
                <a:effectLst/>
              </a:rPr>
              <a:t>ლაგოდეხის ნაკრძალი</a:t>
            </a:r>
            <a:endParaRPr lang="en-US" sz="4000" dirty="0">
              <a:solidFill>
                <a:srgbClr val="7E0000"/>
              </a:solidFill>
              <a:effectLst/>
            </a:endParaRPr>
          </a:p>
        </p:txBody>
      </p:sp>
      <p:pic>
        <p:nvPicPr>
          <p:cNvPr id="6" name="Picture 9" descr="C:\Users\bio\Documents\nana\lagodexi 2013\DSC05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3048000" cy="2286000"/>
          </a:xfrm>
          <a:prstGeom prst="rect">
            <a:avLst/>
          </a:prstGeom>
          <a:noFill/>
        </p:spPr>
      </p:pic>
      <p:pic>
        <p:nvPicPr>
          <p:cNvPr id="7" name="Picture 3" descr="C:\Users\bio\Documents\nana\lagodexi 2013\DSC05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419600"/>
            <a:ext cx="2926080" cy="2194560"/>
          </a:xfrm>
          <a:prstGeom prst="rect">
            <a:avLst/>
          </a:prstGeom>
          <a:noFill/>
        </p:spPr>
      </p:pic>
      <p:pic>
        <p:nvPicPr>
          <p:cNvPr id="8" name="Picture 8" descr="C:\Users\bio\Documents\nana\lagodexi 2013\DSC05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533400"/>
            <a:ext cx="2804160" cy="2103120"/>
          </a:xfrm>
          <a:prstGeom prst="rect">
            <a:avLst/>
          </a:prstGeom>
          <a:noFill/>
        </p:spPr>
      </p:pic>
      <p:pic>
        <p:nvPicPr>
          <p:cNvPr id="9" name="Picture 5" descr="C:\Users\bio\Documents\nana\lagodexi 2013\DSC056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733800"/>
            <a:ext cx="3169920" cy="2377440"/>
          </a:xfrm>
          <a:prstGeom prst="rect">
            <a:avLst/>
          </a:prstGeom>
          <a:noFill/>
        </p:spPr>
      </p:pic>
      <p:pic>
        <p:nvPicPr>
          <p:cNvPr id="10" name="Picture 6" descr="C:\Users\bio\Documents\nana\lagodexi 2013\DSC056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7920" y="3124200"/>
            <a:ext cx="2926080" cy="21945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89034"/>
          </a:xfrm>
        </p:spPr>
        <p:txBody>
          <a:bodyPr>
            <a:normAutofit fontScale="90000"/>
          </a:bodyPr>
          <a:lstStyle/>
          <a:p>
            <a:r>
              <a:rPr lang="ka-GE" sz="3400" dirty="0" smtClean="0">
                <a:solidFill>
                  <a:srgbClr val="7E0000"/>
                </a:solidFill>
                <a:effectLst/>
              </a:rPr>
              <a:t>სამეცნიერო-კვლევითი ექსპედიციები საქართველოს 4 რეგიონში</a:t>
            </a:r>
            <a:endParaRPr lang="en-US" sz="3400" dirty="0">
              <a:solidFill>
                <a:srgbClr val="7E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401080" cy="1257296"/>
          </a:xfrm>
        </p:spPr>
        <p:txBody>
          <a:bodyPr>
            <a:normAutofit/>
          </a:bodyPr>
          <a:lstStyle/>
          <a:p>
            <a:r>
              <a:rPr lang="ka-GE" sz="2400" b="1" dirty="0" smtClean="0"/>
              <a:t>ბოტანიკური ექსპედიცია ფშავ-ხევსურეთში მდინარე არაგვისა და არღუნის ხეობებში (შამილ შეთეკაური, ნანა ბარნაველი; </a:t>
            </a:r>
            <a:r>
              <a:rPr lang="en-US" sz="2400" b="1" dirty="0" smtClean="0"/>
              <a:t>2013</a:t>
            </a:r>
            <a:r>
              <a:rPr lang="ka-GE" sz="2400" b="1" dirty="0" smtClean="0"/>
              <a:t> წლის 3-13 აგვისტო).</a:t>
            </a:r>
            <a:endParaRPr lang="en-US" sz="2400" b="1" dirty="0"/>
          </a:p>
        </p:txBody>
      </p:sp>
      <p:pic>
        <p:nvPicPr>
          <p:cNvPr id="4" name="Picture 3" descr="C:\Users\bio\Documents\nana\lagodexi 2013\rosa institutis\IMG_5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4"/>
            <a:ext cx="3514748" cy="2343165"/>
          </a:xfrm>
          <a:prstGeom prst="rect">
            <a:avLst/>
          </a:prstGeom>
          <a:noFill/>
        </p:spPr>
      </p:pic>
      <p:pic>
        <p:nvPicPr>
          <p:cNvPr id="5" name="Picture 2" descr="C:\Users\bio\Documents\nana\lagodexi 2013\rosa institutis\Rosa-nana\Ardoti-2013\IMG_5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357694"/>
            <a:ext cx="3514748" cy="2343165"/>
          </a:xfrm>
          <a:prstGeom prst="rect">
            <a:avLst/>
          </a:prstGeom>
          <a:noFill/>
        </p:spPr>
      </p:pic>
      <p:pic>
        <p:nvPicPr>
          <p:cNvPr id="6" name="Picture 4" descr="C:\Users\bio\Documents\nana\lagodexi 2013\rosa institutis\DSC_0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500306"/>
            <a:ext cx="3409162" cy="226458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>
          <a:xfrm>
            <a:off x="428596" y="2000240"/>
            <a:ext cx="8358214" cy="2836162"/>
            <a:chOff x="0" y="2590798"/>
            <a:chExt cx="2325216" cy="1509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Vertical Scroll 4"/>
            <p:cNvSpPr/>
            <p:nvPr/>
          </p:nvSpPr>
          <p:spPr>
            <a:xfrm>
              <a:off x="0" y="2590798"/>
              <a:ext cx="2325216" cy="1509162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Vertical Scroll 14"/>
            <p:cNvSpPr/>
            <p:nvPr/>
          </p:nvSpPr>
          <p:spPr>
            <a:xfrm>
              <a:off x="188645" y="2779443"/>
              <a:ext cx="1947926" cy="1226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3600" b="1" kern="1200" dirty="0" smtClean="0">
                  <a:solidFill>
                    <a:schemeClr val="tx1"/>
                  </a:solidFill>
                </a:rPr>
                <a:t>იმუნოლოგია,</a:t>
              </a:r>
              <a:r>
                <a:rPr lang="en-US" sz="3600" b="1" kern="1200" dirty="0" smtClean="0">
                  <a:solidFill>
                    <a:schemeClr val="tx1"/>
                  </a:solidFill>
                </a:rPr>
                <a:t> </a:t>
              </a:r>
              <a:r>
                <a:rPr lang="ka-GE" sz="3600" b="1" kern="1200" dirty="0" smtClean="0">
                  <a:solidFill>
                    <a:schemeClr val="tx1"/>
                  </a:solidFill>
                </a:rPr>
                <a:t>მიკრობიოლოგია და  ვირუსოლოგია</a:t>
              </a:r>
              <a:endParaRPr lang="en-US" sz="36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4191000"/>
            <a:ext cx="17145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 descr="porakishvi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15446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0" y="2568355"/>
            <a:ext cx="2571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a-GE" b="1" dirty="0">
                <a:latin typeface="Calibri" pitchFamily="34" charset="0"/>
              </a:rPr>
              <a:t>სრული </a:t>
            </a:r>
            <a:r>
              <a:rPr lang="ka-GE" b="1" dirty="0" smtClean="0">
                <a:latin typeface="Calibri" pitchFamily="34" charset="0"/>
              </a:rPr>
              <a:t>პროფესორი</a:t>
            </a:r>
          </a:p>
          <a:p>
            <a:pPr algn="ctr">
              <a:defRPr/>
            </a:pPr>
            <a:r>
              <a:rPr lang="ka-GE" b="1" dirty="0" smtClean="0">
                <a:latin typeface="Calibri" pitchFamily="34" charset="0"/>
              </a:rPr>
              <a:t>ნინო </a:t>
            </a:r>
            <a:r>
              <a:rPr lang="ka-GE" b="1" dirty="0">
                <a:latin typeface="Calibri" pitchFamily="34" charset="0"/>
              </a:rPr>
              <a:t>ფორაქიშვილი</a:t>
            </a:r>
            <a:endParaRPr lang="en-US" b="1" dirty="0">
              <a:latin typeface="AcadMtavr" pitchFamily="2" charset="0"/>
            </a:endParaRPr>
          </a:p>
        </p:txBody>
      </p:sp>
      <p:sp>
        <p:nvSpPr>
          <p:cNvPr id="2054" name="TextBox 8"/>
          <p:cNvSpPr txBox="1">
            <a:spLocks noChangeArrowheads="1"/>
          </p:cNvSpPr>
          <p:nvPr/>
        </p:nvSpPr>
        <p:spPr bwMode="auto">
          <a:xfrm>
            <a:off x="2500299" y="3035063"/>
            <a:ext cx="31432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a-GE" b="1" dirty="0" smtClean="0">
                <a:latin typeface="Calibri" pitchFamily="34" charset="0"/>
              </a:rPr>
              <a:t>ასოცირებული პროფესორი</a:t>
            </a:r>
            <a:endParaRPr lang="ka-GE" b="1" dirty="0">
              <a:latin typeface="Calibri" pitchFamily="34" charset="0"/>
            </a:endParaRPr>
          </a:p>
          <a:p>
            <a:pPr algn="ctr">
              <a:defRPr/>
            </a:pPr>
            <a:r>
              <a:rPr lang="en-GB" b="1" dirty="0" smtClean="0">
                <a:latin typeface="Calibri" pitchFamily="34" charset="0"/>
              </a:rPr>
              <a:t> </a:t>
            </a:r>
            <a:r>
              <a:rPr lang="ka-GE" b="1" dirty="0">
                <a:latin typeface="Calibri" pitchFamily="34" charset="0"/>
              </a:rPr>
              <a:t>ნინო გაჩეჩილაძე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055" name="TextBox 9"/>
          <p:cNvSpPr txBox="1">
            <a:spLocks noChangeArrowheads="1"/>
          </p:cNvSpPr>
          <p:nvPr/>
        </p:nvSpPr>
        <p:spPr bwMode="auto">
          <a:xfrm>
            <a:off x="5486400" y="3620869"/>
            <a:ext cx="30718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a-GE" b="1" dirty="0">
                <a:latin typeface="Calibri" pitchFamily="34" charset="0"/>
              </a:rPr>
              <a:t>ასოცირებული პროფესორი</a:t>
            </a:r>
          </a:p>
          <a:p>
            <a:pPr algn="ctr">
              <a:defRPr/>
            </a:pPr>
            <a:r>
              <a:rPr lang="ka-GE" b="1" dirty="0" smtClean="0">
                <a:latin typeface="Calibri" pitchFamily="34" charset="0"/>
              </a:rPr>
              <a:t>ნუნუ </a:t>
            </a:r>
            <a:r>
              <a:rPr lang="ka-GE" b="1" dirty="0">
                <a:latin typeface="Calibri" pitchFamily="34" charset="0"/>
              </a:rPr>
              <a:t>მიცკევიჩი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571472" y="5786454"/>
            <a:ext cx="271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a-GE" b="1" dirty="0">
                <a:latin typeface="Calibri" pitchFamily="34" charset="0"/>
              </a:rPr>
              <a:t>ლაბორატორიის გამგე </a:t>
            </a:r>
            <a:endParaRPr lang="ka-GE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ka-GE" b="1" dirty="0" smtClean="0">
                <a:latin typeface="Calibri" pitchFamily="34" charset="0"/>
              </a:rPr>
              <a:t>ნინო ჭიკაძე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057" name="TextBox 11"/>
          <p:cNvSpPr txBox="1">
            <a:spLocks noChangeArrowheads="1"/>
          </p:cNvSpPr>
          <p:nvPr/>
        </p:nvSpPr>
        <p:spPr bwMode="auto">
          <a:xfrm>
            <a:off x="3657600" y="5943600"/>
            <a:ext cx="271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a-GE" b="1" dirty="0">
                <a:latin typeface="Calibri" pitchFamily="34" charset="0"/>
              </a:rPr>
              <a:t>მასწავლებელი </a:t>
            </a:r>
            <a:endParaRPr lang="ka-GE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ka-GE" b="1" dirty="0" smtClean="0">
                <a:latin typeface="Calibri" pitchFamily="34" charset="0"/>
              </a:rPr>
              <a:t>ქეთევან </a:t>
            </a:r>
            <a:r>
              <a:rPr lang="ka-GE" b="1" dirty="0">
                <a:latin typeface="Calibri" pitchFamily="34" charset="0"/>
              </a:rPr>
              <a:t>სიჭინავა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45058" name="Picture 2" descr="http://t0.gstatic.com/images?q=tbn:ANd9GcRYydDYHdfUhFyvvHx5Ug2u5b4D_EBXQ4tN1DuvyU3kukn6zAQ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113637"/>
            <a:ext cx="1781175" cy="1334163"/>
          </a:xfrm>
          <a:prstGeom prst="rect">
            <a:avLst/>
          </a:prstGeom>
          <a:noFill/>
        </p:spPr>
      </p:pic>
      <p:pic>
        <p:nvPicPr>
          <p:cNvPr id="6155" name="Picture 14" descr="nunu-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625600"/>
            <a:ext cx="15716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7553" y="785794"/>
            <a:ext cx="184309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 descr="Chikadz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3786190"/>
            <a:ext cx="2071702" cy="1990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65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4" grpId="0"/>
      <p:bldP spid="2055" grpId="0"/>
      <p:bldP spid="2056" grpId="0"/>
      <p:bldP spid="205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7924800" cy="4876800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1800" b="1" dirty="0" smtClean="0"/>
              <a:t>The International Congress on </a:t>
            </a:r>
            <a:r>
              <a:rPr lang="en-GB" sz="1800" b="1" dirty="0" err="1" smtClean="0"/>
              <a:t>oncological</a:t>
            </a:r>
            <a:r>
              <a:rPr lang="en-GB" sz="1800" b="1" dirty="0" smtClean="0"/>
              <a:t> perspectives of fertility preservation: gynaecological and breast cancer Changes in peripheral blood lymphocyte subsets in patients with reproductive system </a:t>
            </a:r>
            <a:r>
              <a:rPr lang="en-GB" sz="1800" b="1" dirty="0" err="1" smtClean="0"/>
              <a:t>tumors</a:t>
            </a:r>
            <a:r>
              <a:rPr lang="en-GB" sz="1800" b="1" dirty="0" smtClean="0"/>
              <a:t>, Berlin, March 21-23, 2013</a:t>
            </a:r>
            <a:endParaRPr lang="en-US" sz="1800" b="1" dirty="0" smtClean="0"/>
          </a:p>
          <a:p>
            <a:pPr algn="l"/>
            <a:endParaRPr lang="en-US" sz="1800" b="1" dirty="0" smtClean="0"/>
          </a:p>
          <a:p>
            <a:pPr algn="l"/>
            <a:r>
              <a:rPr lang="en-US" sz="1800" b="1" dirty="0" smtClean="0"/>
              <a:t>XXXII Congress of the European  Academy of Allergy and Clinical </a:t>
            </a:r>
            <a:r>
              <a:rPr lang="en-US" sz="1800" b="1" dirty="0" err="1" smtClean="0"/>
              <a:t>Imunology</a:t>
            </a:r>
            <a:r>
              <a:rPr lang="en-US" sz="1800" b="1" dirty="0" smtClean="0"/>
              <a:t>. Session - Innate and adaptive immune responses, “Epidemiological association and some </a:t>
            </a:r>
            <a:r>
              <a:rPr lang="en-US" sz="1800" b="1" dirty="0" err="1" smtClean="0"/>
              <a:t>immuunological</a:t>
            </a:r>
            <a:r>
              <a:rPr lang="en-US" sz="1800" b="1" dirty="0" smtClean="0"/>
              <a:t> peculiarities of atopic </a:t>
            </a:r>
            <a:r>
              <a:rPr lang="en-US" sz="1800" b="1" dirty="0" err="1" smtClean="0"/>
              <a:t>disesases</a:t>
            </a:r>
            <a:r>
              <a:rPr lang="en-US" sz="1800" b="1" dirty="0" smtClean="0"/>
              <a:t> and TB infection in view of allergy hygiene hypothesis“, Milan, Italy. June, 2013</a:t>
            </a:r>
          </a:p>
          <a:p>
            <a:endParaRPr lang="en-US" sz="1800" b="1" dirty="0" smtClean="0"/>
          </a:p>
          <a:p>
            <a:pPr algn="l"/>
            <a:r>
              <a:rPr lang="en-US" sz="1800" b="1" dirty="0" smtClean="0"/>
              <a:t>15th International Congress of Immunology, Environmental factors in autoimmunity and allergy, Milan, Italy. August, 2013</a:t>
            </a:r>
          </a:p>
          <a:p>
            <a:pPr algn="l"/>
            <a:endParaRPr lang="en-US" sz="1800" b="1" dirty="0" smtClean="0"/>
          </a:p>
          <a:p>
            <a:pPr algn="l"/>
            <a:r>
              <a:rPr lang="en-US" sz="1800" b="1" dirty="0" smtClean="0"/>
              <a:t>VIII World  Congress on </a:t>
            </a:r>
            <a:r>
              <a:rPr lang="en-US" sz="1800" b="1" dirty="0" err="1" smtClean="0"/>
              <a:t>Immunopathology,Respiratory</a:t>
            </a:r>
            <a:r>
              <a:rPr lang="en-US" sz="1800" b="1" dirty="0" smtClean="0"/>
              <a:t> Allergy &amp; Asthma</a:t>
            </a:r>
            <a:r>
              <a:rPr lang="en-US" sz="1800" b="1" u="sng" dirty="0" smtClean="0"/>
              <a:t>, </a:t>
            </a:r>
            <a:r>
              <a:rPr lang="en-US" sz="1800" b="1" dirty="0" smtClean="0"/>
              <a:t>Comparison of </a:t>
            </a:r>
            <a:r>
              <a:rPr lang="en-US" sz="1800" b="1" dirty="0" err="1" smtClean="0"/>
              <a:t>Immunospecificity</a:t>
            </a:r>
            <a:r>
              <a:rPr lang="en-US" sz="1800" b="1" dirty="0" smtClean="0"/>
              <a:t> and Immunogenicity of three prototypes of anti-</a:t>
            </a:r>
            <a:r>
              <a:rPr lang="en-US" sz="1800" b="1" dirty="0" err="1" smtClean="0"/>
              <a:t>hCG</a:t>
            </a:r>
            <a:r>
              <a:rPr lang="en-US" sz="1800" b="1" dirty="0" smtClean="0"/>
              <a:t> vaccines based upon the recombinant </a:t>
            </a:r>
            <a:r>
              <a:rPr lang="en-US" sz="1800" b="1" dirty="0" err="1" smtClean="0"/>
              <a:t>hCG</a:t>
            </a:r>
            <a:r>
              <a:rPr lang="en-US" sz="1800" b="1" dirty="0" smtClean="0"/>
              <a:t> β-chain, Dubai, </a:t>
            </a:r>
            <a:r>
              <a:rPr lang="en-US" sz="1800" b="1" dirty="0" err="1" smtClean="0"/>
              <a:t>UAE,October</a:t>
            </a:r>
            <a:r>
              <a:rPr lang="en-US" sz="1800" b="1" dirty="0" smtClean="0"/>
              <a:t> 12-15, 2013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26064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3600" b="1" dirty="0" smtClean="0">
                <a:solidFill>
                  <a:srgbClr val="7E0000"/>
                </a:solidFill>
                <a:latin typeface="AcadNusx" pitchFamily="2" charset="0"/>
              </a:rPr>
              <a:t>2013 წელს </a:t>
            </a:r>
            <a:r>
              <a:rPr lang="ka-GE" sz="3600" b="1" dirty="0" smtClean="0">
                <a:solidFill>
                  <a:srgbClr val="7E0000"/>
                </a:solidFill>
                <a:latin typeface="AcadNusx" pitchFamily="2" charset="0"/>
              </a:rPr>
              <a:t>მოხსენებები </a:t>
            </a:r>
            <a:r>
              <a:rPr lang="ka-GE" sz="3600" b="1" dirty="0" smtClean="0">
                <a:solidFill>
                  <a:srgbClr val="7E0000"/>
                </a:solidFill>
                <a:latin typeface="AcadNusx" pitchFamily="2" charset="0"/>
              </a:rPr>
              <a:t>სამეცნიერო კონფერენციებზე </a:t>
            </a:r>
            <a:endParaRPr lang="en-US" sz="36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64304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ka-GE" sz="3600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სადოქტორო კვლევითი სტიპენდია</a:t>
            </a:r>
            <a:br>
              <a:rPr lang="ka-GE" sz="3600" dirty="0" smtClean="0">
                <a:solidFill>
                  <a:srgbClr val="7E0000"/>
                </a:solidFill>
                <a:effectLst/>
                <a:latin typeface="Sylfaen" pitchFamily="18" charset="0"/>
              </a:rPr>
            </a:br>
            <a:r>
              <a:rPr lang="en-US" sz="3600" dirty="0" smtClean="0">
                <a:solidFill>
                  <a:srgbClr val="7E0000"/>
                </a:solidFill>
                <a:effectLst/>
                <a:latin typeface="Sylfaen" pitchFamily="18" charset="0"/>
              </a:rPr>
              <a:t>Global Fund</a:t>
            </a:r>
            <a:r>
              <a:rPr lang="ka-GE" sz="3600" dirty="0" smtClean="0">
                <a:solidFill>
                  <a:srgbClr val="7E0000"/>
                </a:solidFill>
                <a:effectLst/>
                <a:latin typeface="Sylfaen" pitchFamily="18" charset="0"/>
              </a:rPr>
              <a:t>-ისგან</a:t>
            </a:r>
            <a:endParaRPr lang="en-US" sz="3600" b="1" dirty="0" smtClean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214282" y="2428868"/>
            <a:ext cx="8496944" cy="3168352"/>
          </a:xfrm>
        </p:spPr>
        <p:txBody>
          <a:bodyPr>
            <a:normAutofit/>
          </a:bodyPr>
          <a:lstStyle/>
          <a:p>
            <a:r>
              <a:rPr lang="ka-GE" sz="2400" b="1" dirty="0" smtClean="0">
                <a:latin typeface="AcadNusx" pitchFamily="2" charset="0"/>
                <a:cs typeface="Times New Roman" pitchFamily="18" charset="0"/>
              </a:rPr>
              <a:t>ქართული ყურძნის ჯიში საფერავიდან გამოყოფილი ფლავინოიდების ეფექტი ქრონიკული ლიმფოციტური ლეიკემიური უჯრედებიდან მიღებულ უჯრედულ ხაზზე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MEC 1</a:t>
            </a:r>
            <a:r>
              <a:rPr lang="ka-GE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ka-GE" sz="2400" b="1" dirty="0" smtClean="0">
              <a:latin typeface="AcadNusx" pitchFamily="2" charset="0"/>
              <a:cs typeface="Times New Roman" pitchFamily="18" charset="0"/>
            </a:endParaRPr>
          </a:p>
          <a:p>
            <a:r>
              <a:rPr lang="ka-GE" sz="2400" b="1" dirty="0" smtClean="0">
                <a:latin typeface="AcadNusx" pitchFamily="2" charset="0"/>
                <a:cs typeface="Times New Roman" pitchFamily="18" charset="0"/>
              </a:rPr>
              <a:t>სუპერმაგნიტური რკინის ოქსიდის ნანონაწილაკების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(SPION) </a:t>
            </a:r>
            <a:r>
              <a:rPr lang="ka-GE" sz="2400" b="1" dirty="0" smtClean="0">
                <a:latin typeface="AcadNusx" pitchFamily="2" charset="0"/>
                <a:cs typeface="Times New Roman" pitchFamily="18" charset="0"/>
              </a:rPr>
              <a:t>გავლენა ჭრილობების შეხორცებაზე.</a:t>
            </a:r>
            <a:endParaRPr lang="en-US" sz="2400" b="1" dirty="0" smtClean="0">
              <a:latin typeface="AcadNusx" pitchFamily="2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868760"/>
            <a:ext cx="8229600" cy="48006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Sylfaen" pitchFamily="18" charset="0"/>
              </a:rPr>
              <a:t>ადამიანის ქორიონული გონადოტროპინის β- ჯაჭვის მუტანტურ მოლეკულაზე დაფუძნებული ეპიტოპ-სპეციფიური ანტისიმსივნური ვაქცინის პროტოტიპის შექმნა</a:t>
            </a:r>
            <a:endParaRPr lang="en-US" sz="22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200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ka-GE" sz="2200" b="1" dirty="0" smtClean="0">
                <a:latin typeface="Sylfaen" pitchFamily="18" charset="0"/>
              </a:rPr>
              <a:t>ციტომეგალოვირუსზე სეროდადებითი პოპულაციის იმუნური სტატუსის შესწავლა საქართველოში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en-US" sz="22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ka-GE" sz="2200" b="1" dirty="0" smtClean="0">
                <a:latin typeface="Sylfaen" pitchFamily="18" charset="0"/>
              </a:rPr>
              <a:t>სუპერპარამაგნიტური რკინის ოქსიდის ნანონაწილაკების (</a:t>
            </a:r>
            <a:r>
              <a:rPr lang="en-US" sz="2200" b="1" dirty="0" smtClean="0">
                <a:latin typeface="Sylfaen" pitchFamily="18" charset="0"/>
              </a:rPr>
              <a:t>SPIONs ) </a:t>
            </a:r>
            <a:r>
              <a:rPr lang="ka-GE" sz="2200" b="1" dirty="0" smtClean="0">
                <a:latin typeface="Sylfaen" pitchFamily="18" charset="0"/>
              </a:rPr>
              <a:t>გამოყენების პერსპექტივები ჭრილობების შეხორცებაში“</a:t>
            </a:r>
            <a:endParaRPr lang="en-US" sz="22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2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ka-GE" sz="2200" b="1" dirty="0" smtClean="0">
                <a:latin typeface="Sylfaen" pitchFamily="18" charset="0"/>
              </a:rPr>
              <a:t>ადაპტური იმუნური პასუხის ეპიგენეტიკური ინდუქცია და იმუნომოდულაცია თაგვის პროსტატის სიმსივნის მოდელში</a:t>
            </a:r>
          </a:p>
          <a:p>
            <a:pPr fontAlgn="auto">
              <a:spcAft>
                <a:spcPts val="0"/>
              </a:spcAft>
              <a:defRPr/>
            </a:pPr>
            <a:endParaRPr lang="en-US" sz="22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2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2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200" b="1" dirty="0" smtClean="0">
              <a:latin typeface="Sylfae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2606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3600" b="1" dirty="0" smtClean="0">
                <a:solidFill>
                  <a:srgbClr val="7E0000"/>
                </a:solidFill>
                <a:latin typeface="AcadNusx" pitchFamily="2" charset="0"/>
              </a:rPr>
              <a:t>რუსთაველის ეროვნულ სამეცნიერო ფონდში წარდგენილი პროექტები</a:t>
            </a:r>
            <a:endParaRPr lang="en-US" sz="36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11563"/>
          </a:xfrm>
        </p:spPr>
        <p:txBody>
          <a:bodyPr/>
          <a:lstStyle/>
          <a:p>
            <a:r>
              <a:rPr lang="ka-GE" sz="2400" b="1" dirty="0" smtClean="0">
                <a:latin typeface="AcadNusx" pitchFamily="2" charset="0"/>
              </a:rPr>
              <a:t>ახალი კურიკულუმის შემუშავება და ტრენინგ ცენტრის შექმნა ჰემატოლოგიაში სიცოცხლის შემსწავლელ და სამედიცინო დარგებისათვის (2013 - 2016)</a:t>
            </a:r>
          </a:p>
          <a:p>
            <a:endParaRPr lang="ka-GE" sz="2400" b="1" dirty="0" smtClean="0">
              <a:latin typeface="AcadNusx" pitchFamily="2" charset="0"/>
            </a:endParaRPr>
          </a:p>
          <a:p>
            <a:r>
              <a:rPr lang="ka-GE" sz="2400" b="1" dirty="0" smtClean="0">
                <a:latin typeface="AcadNusx" pitchFamily="2" charset="0"/>
              </a:rPr>
              <a:t>ბიოლოგიასა და სამედიცინო დარგებში ვირტუალური ლაბორატორიების შემქმნელი მულტიდისციპლინური ინოვაციური ცენტრის ჩამოყალიბება (2013 - 2016)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404664"/>
            <a:ext cx="7956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3200" b="1" dirty="0" smtClean="0">
                <a:solidFill>
                  <a:srgbClr val="7E0000"/>
                </a:solidFill>
                <a:latin typeface="AcadNusx" pitchFamily="2" charset="0"/>
              </a:rPr>
              <a:t>ევროკავშირის დონორი ორგანიზაციის </a:t>
            </a:r>
            <a:r>
              <a:rPr lang="en-US" sz="3200" b="1" dirty="0" smtClean="0">
                <a:solidFill>
                  <a:srgbClr val="7E0000"/>
                </a:solidFill>
                <a:latin typeface="Times New Roman" pitchFamily="18" charset="0"/>
                <a:cs typeface="Times New Roman" pitchFamily="18" charset="0"/>
              </a:rPr>
              <a:t>TEMPUS </a:t>
            </a:r>
            <a:r>
              <a:rPr lang="ka-GE" sz="3200" b="1" dirty="0" smtClean="0">
                <a:solidFill>
                  <a:srgbClr val="7E0000"/>
                </a:solidFill>
                <a:latin typeface="AcadNusx" pitchFamily="2" charset="0"/>
              </a:rPr>
              <a:t>მიერ დაფინანსებული საგანმანათლებლო პროექტები</a:t>
            </a:r>
            <a:endParaRPr lang="en-US" sz="32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 smtClean="0">
                <a:latin typeface="Sylfaen" pitchFamily="18" charset="0"/>
              </a:rPr>
              <a:t>Porakishvili</a:t>
            </a:r>
            <a:r>
              <a:rPr lang="en-US" b="1" dirty="0" smtClean="0">
                <a:latin typeface="Sylfaen" pitchFamily="18" charset="0"/>
              </a:rPr>
              <a:t> Nino, </a:t>
            </a:r>
            <a:r>
              <a:rPr lang="en-US" b="1" dirty="0" err="1" smtClean="0">
                <a:latin typeface="Sylfaen" pitchFamily="18" charset="0"/>
              </a:rPr>
              <a:t>Vispute</a:t>
            </a:r>
            <a:r>
              <a:rPr lang="en-US" b="1" dirty="0" smtClean="0">
                <a:latin typeface="Sylfaen" pitchFamily="18" charset="0"/>
              </a:rPr>
              <a:t> </a:t>
            </a:r>
            <a:r>
              <a:rPr lang="en-US" b="1" dirty="0" err="1" smtClean="0">
                <a:latin typeface="Sylfaen" pitchFamily="18" charset="0"/>
              </a:rPr>
              <a:t>Ketki</a:t>
            </a:r>
            <a:r>
              <a:rPr lang="en-US" b="1" dirty="0" smtClean="0">
                <a:latin typeface="Sylfaen" pitchFamily="18" charset="0"/>
              </a:rPr>
              <a:t>, Steele Andrew, </a:t>
            </a:r>
            <a:r>
              <a:rPr lang="en-US" b="1" dirty="0" err="1" smtClean="0">
                <a:latin typeface="Sylfaen" pitchFamily="18" charset="0"/>
              </a:rPr>
              <a:t>Memon</a:t>
            </a:r>
            <a:r>
              <a:rPr lang="en-US" b="1" dirty="0" smtClean="0">
                <a:latin typeface="Sylfaen" pitchFamily="18" charset="0"/>
              </a:rPr>
              <a:t> </a:t>
            </a:r>
            <a:r>
              <a:rPr lang="en-US" b="1" dirty="0" err="1" smtClean="0">
                <a:latin typeface="Sylfaen" pitchFamily="18" charset="0"/>
              </a:rPr>
              <a:t>Azka</a:t>
            </a:r>
            <a:r>
              <a:rPr lang="en-US" b="1" dirty="0" smtClean="0">
                <a:latin typeface="Sylfaen" pitchFamily="18" charset="0"/>
              </a:rPr>
              <a:t>, </a:t>
            </a:r>
            <a:r>
              <a:rPr lang="en-US" b="1" dirty="0" err="1" smtClean="0">
                <a:latin typeface="Sylfaen" pitchFamily="18" charset="0"/>
              </a:rPr>
              <a:t>Kulikova</a:t>
            </a:r>
            <a:r>
              <a:rPr lang="en-US" b="1" dirty="0" smtClean="0">
                <a:latin typeface="Sylfaen" pitchFamily="18" charset="0"/>
              </a:rPr>
              <a:t> Nina, Clark Edward A, </a:t>
            </a:r>
            <a:r>
              <a:rPr lang="en-US" b="1" dirty="0" err="1" smtClean="0">
                <a:latin typeface="Sylfaen" pitchFamily="18" charset="0"/>
              </a:rPr>
              <a:t>Rai</a:t>
            </a:r>
            <a:r>
              <a:rPr lang="en-US" b="1" dirty="0" smtClean="0">
                <a:latin typeface="Sylfaen" pitchFamily="18" charset="0"/>
              </a:rPr>
              <a:t> </a:t>
            </a:r>
            <a:r>
              <a:rPr lang="en-US" b="1" dirty="0" err="1" smtClean="0">
                <a:latin typeface="Sylfaen" pitchFamily="18" charset="0"/>
              </a:rPr>
              <a:t>Kanti</a:t>
            </a:r>
            <a:r>
              <a:rPr lang="en-US" b="1" dirty="0" smtClean="0">
                <a:latin typeface="Sylfaen" pitchFamily="18" charset="0"/>
              </a:rPr>
              <a:t> R, </a:t>
            </a:r>
            <a:r>
              <a:rPr lang="en-US" b="1" dirty="0" err="1" smtClean="0">
                <a:latin typeface="Sylfaen" pitchFamily="18" charset="0"/>
              </a:rPr>
              <a:t>Nathwani</a:t>
            </a:r>
            <a:r>
              <a:rPr lang="en-US" b="1" dirty="0" smtClean="0">
                <a:latin typeface="Sylfaen" pitchFamily="18" charset="0"/>
              </a:rPr>
              <a:t> </a:t>
            </a:r>
            <a:r>
              <a:rPr lang="en-US" b="1" dirty="0" err="1" smtClean="0">
                <a:latin typeface="Sylfaen" pitchFamily="18" charset="0"/>
              </a:rPr>
              <a:t>Amit</a:t>
            </a:r>
            <a:r>
              <a:rPr lang="en-US" b="1" dirty="0" smtClean="0">
                <a:latin typeface="Sylfaen" pitchFamily="18" charset="0"/>
              </a:rPr>
              <a:t>, </a:t>
            </a:r>
            <a:r>
              <a:rPr lang="en-US" b="1" dirty="0" err="1" smtClean="0">
                <a:latin typeface="Sylfaen" pitchFamily="18" charset="0"/>
              </a:rPr>
              <a:t>Damle</a:t>
            </a:r>
            <a:r>
              <a:rPr lang="en-US" b="1" dirty="0" smtClean="0">
                <a:latin typeface="Sylfaen" pitchFamily="18" charset="0"/>
              </a:rPr>
              <a:t> </a:t>
            </a:r>
            <a:r>
              <a:rPr lang="en-US" b="1" dirty="0" err="1" smtClean="0">
                <a:latin typeface="Sylfaen" pitchFamily="18" charset="0"/>
              </a:rPr>
              <a:t>Rajendra</a:t>
            </a:r>
            <a:r>
              <a:rPr lang="en-US" b="1" dirty="0" smtClean="0">
                <a:latin typeface="Sylfaen" pitchFamily="18" charset="0"/>
              </a:rPr>
              <a:t> N, </a:t>
            </a:r>
            <a:r>
              <a:rPr lang="en-US" b="1" dirty="0" err="1" smtClean="0">
                <a:latin typeface="Sylfaen" pitchFamily="18" charset="0"/>
              </a:rPr>
              <a:t>Chiorazzi</a:t>
            </a:r>
            <a:r>
              <a:rPr lang="en-US" b="1" dirty="0" smtClean="0">
                <a:latin typeface="Sylfaen" pitchFamily="18" charset="0"/>
              </a:rPr>
              <a:t> Nicholas and </a:t>
            </a:r>
            <a:r>
              <a:rPr lang="en-US" b="1" dirty="0" err="1" smtClean="0">
                <a:latin typeface="Sylfaen" pitchFamily="18" charset="0"/>
              </a:rPr>
              <a:t>Lydyard</a:t>
            </a:r>
            <a:r>
              <a:rPr lang="en-US" b="1" dirty="0" smtClean="0">
                <a:latin typeface="Sylfaen" pitchFamily="18" charset="0"/>
              </a:rPr>
              <a:t> Peter M. CD180-induced re-wiring of BCR-mediated pro-survival </a:t>
            </a:r>
            <a:r>
              <a:rPr lang="en-US" b="1" dirty="0" err="1" smtClean="0">
                <a:latin typeface="Sylfaen" pitchFamily="18" charset="0"/>
              </a:rPr>
              <a:t>signalling</a:t>
            </a:r>
            <a:r>
              <a:rPr lang="en-US" b="1" dirty="0" smtClean="0">
                <a:latin typeface="Sylfaen" pitchFamily="18" charset="0"/>
              </a:rPr>
              <a:t> in chronic lymphocytic </a:t>
            </a:r>
            <a:r>
              <a:rPr lang="en-US" b="1" dirty="0" err="1" smtClean="0">
                <a:latin typeface="Sylfaen" pitchFamily="18" charset="0"/>
              </a:rPr>
              <a:t>leukaemia</a:t>
            </a:r>
            <a:r>
              <a:rPr lang="en-US" b="1" dirty="0" smtClean="0">
                <a:latin typeface="Sylfaen" pitchFamily="18" charset="0"/>
              </a:rPr>
              <a:t> cells. Under submission to Blood, 2013. </a:t>
            </a:r>
          </a:p>
          <a:p>
            <a:pPr fontAlgn="auto">
              <a:spcAft>
                <a:spcPts val="0"/>
              </a:spcAft>
              <a:defRPr/>
            </a:pPr>
            <a:endParaRPr lang="en-US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b="1" dirty="0" err="1" smtClean="0">
                <a:latin typeface="Sylfaen" pitchFamily="18" charset="0"/>
              </a:rPr>
              <a:t>Chikadze</a:t>
            </a:r>
            <a:r>
              <a:rPr lang="en-GB" b="1" dirty="0" smtClean="0">
                <a:latin typeface="Sylfaen" pitchFamily="18" charset="0"/>
              </a:rPr>
              <a:t> Nino, </a:t>
            </a:r>
            <a:r>
              <a:rPr lang="en-GB" b="1" dirty="0" err="1" smtClean="0">
                <a:latin typeface="Sylfaen" pitchFamily="18" charset="0"/>
              </a:rPr>
              <a:t>Porakishvili</a:t>
            </a:r>
            <a:r>
              <a:rPr lang="en-GB" b="1" dirty="0" smtClean="0">
                <a:latin typeface="Sylfaen" pitchFamily="18" charset="0"/>
              </a:rPr>
              <a:t> Nino, </a:t>
            </a:r>
            <a:r>
              <a:rPr lang="en-GB" b="1" dirty="0" err="1" smtClean="0">
                <a:latin typeface="Sylfaen" pitchFamily="18" charset="0"/>
              </a:rPr>
              <a:t>Gachechiladze</a:t>
            </a:r>
            <a:r>
              <a:rPr lang="en-GB" b="1" dirty="0" smtClean="0">
                <a:latin typeface="Sylfaen" pitchFamily="18" charset="0"/>
              </a:rPr>
              <a:t> Nino, Delves Peter, Lund </a:t>
            </a:r>
            <a:r>
              <a:rPr lang="en-GB" b="1" dirty="0" err="1" smtClean="0">
                <a:latin typeface="Sylfaen" pitchFamily="18" charset="0"/>
              </a:rPr>
              <a:t>Torben</a:t>
            </a:r>
            <a:r>
              <a:rPr lang="en-GB" b="1" dirty="0" smtClean="0">
                <a:latin typeface="Sylfaen" pitchFamily="18" charset="0"/>
              </a:rPr>
              <a:t>, </a:t>
            </a:r>
            <a:r>
              <a:rPr lang="en-GB" b="1" dirty="0" err="1" smtClean="0">
                <a:latin typeface="Sylfaen" pitchFamily="18" charset="0"/>
              </a:rPr>
              <a:t>Roitt</a:t>
            </a:r>
            <a:r>
              <a:rPr lang="en-GB" b="1" dirty="0" smtClean="0">
                <a:latin typeface="Sylfaen" pitchFamily="18" charset="0"/>
              </a:rPr>
              <a:t> Ivan. Prototype of anti-tumour vaccine based on the β-chain of human chorionic </a:t>
            </a:r>
            <a:r>
              <a:rPr lang="en-GB" b="1" dirty="0" err="1" smtClean="0">
                <a:latin typeface="Sylfaen" pitchFamily="18" charset="0"/>
              </a:rPr>
              <a:t>gonadotropin</a:t>
            </a:r>
            <a:r>
              <a:rPr lang="en-GB" b="1" dirty="0" smtClean="0">
                <a:latin typeface="Sylfaen" pitchFamily="18" charset="0"/>
              </a:rPr>
              <a:t> (</a:t>
            </a:r>
            <a:r>
              <a:rPr lang="en-GB" b="1" dirty="0" err="1" smtClean="0">
                <a:latin typeface="Sylfaen" pitchFamily="18" charset="0"/>
              </a:rPr>
              <a:t>hCG</a:t>
            </a:r>
            <a:r>
              <a:rPr lang="en-GB" b="1" dirty="0" smtClean="0">
                <a:latin typeface="Sylfaen" pitchFamily="18" charset="0"/>
              </a:rPr>
              <a:t>). In preparation, 2013</a:t>
            </a:r>
            <a:r>
              <a:rPr lang="ka-GE" b="1" dirty="0" smtClean="0">
                <a:latin typeface="Sylfaen" pitchFamily="18" charset="0"/>
              </a:rPr>
              <a:t>.</a:t>
            </a:r>
            <a:r>
              <a:rPr lang="en-US" b="1" dirty="0" smtClean="0">
                <a:latin typeface="Sylfaen" pitchFamily="18" charset="0"/>
              </a:rPr>
              <a:t/>
            </a:r>
            <a:br>
              <a:rPr lang="en-US" b="1" dirty="0" smtClean="0">
                <a:latin typeface="Sylfaen" pitchFamily="18" charset="0"/>
              </a:rPr>
            </a:br>
            <a:endParaRPr lang="en-US" b="1" dirty="0" smtClean="0">
              <a:latin typeface="Sylfae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332656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3200" b="1" dirty="0" smtClean="0">
                <a:solidFill>
                  <a:srgbClr val="7E0000"/>
                </a:solidFill>
                <a:latin typeface="AcadNusx" pitchFamily="2" charset="0"/>
              </a:rPr>
              <a:t>პუბლიკაციისათვის მომზადებული სტატიები</a:t>
            </a:r>
            <a:endParaRPr lang="en-US" sz="3200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/>
          <p:nvPr/>
        </p:nvGrpSpPr>
        <p:grpSpPr>
          <a:xfrm>
            <a:off x="1214414" y="1500174"/>
            <a:ext cx="6429420" cy="3214710"/>
            <a:chOff x="3496627" y="5323661"/>
            <a:chExt cx="1747319" cy="1308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Vertical Scroll 4"/>
            <p:cNvSpPr/>
            <p:nvPr/>
          </p:nvSpPr>
          <p:spPr>
            <a:xfrm>
              <a:off x="3496627" y="5323661"/>
              <a:ext cx="1747319" cy="130819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Vertical Scroll 10"/>
            <p:cNvSpPr/>
            <p:nvPr/>
          </p:nvSpPr>
          <p:spPr>
            <a:xfrm>
              <a:off x="3660152" y="5487186"/>
              <a:ext cx="1420269" cy="1062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4500" b="1" kern="1200" dirty="0" smtClean="0">
                  <a:solidFill>
                    <a:schemeClr val="tx1"/>
                  </a:solidFill>
                </a:rPr>
                <a:t>გენეტიკა</a:t>
              </a:r>
              <a:endParaRPr lang="en-US" sz="45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43182"/>
            <a:ext cx="2545974" cy="1909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794" y="3000372"/>
            <a:ext cx="2286016" cy="200629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6000768"/>
            <a:ext cx="3786214" cy="6347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 smtClean="0"/>
              <a:t>დასავლეთ </a:t>
            </a:r>
            <a:r>
              <a:rPr lang="ka-GE" sz="1400" b="1" dirty="0"/>
              <a:t>ინგლისის უნივერსიტეტი, ბრისტოლი, დიდი ბრიტანეთი;</a:t>
            </a:r>
            <a:endParaRPr lang="en-US" sz="1400" b="1" dirty="0"/>
          </a:p>
          <a:p>
            <a:endParaRPr lang="en-US" sz="1400" b="1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929058" y="4929198"/>
            <a:ext cx="1928794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 smtClean="0"/>
              <a:t>თამუნა ქრისტესიაშვილი მაგისტრი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75" t="48784" r="34145" b="3608"/>
          <a:stretch/>
        </p:blipFill>
        <p:spPr>
          <a:xfrm>
            <a:off x="4000496" y="3143248"/>
            <a:ext cx="1912449" cy="1775011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0" y="4643446"/>
            <a:ext cx="2076226" cy="460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 smtClean="0"/>
              <a:t>მარიამ ოსეფაშვილი ბაკალავრი</a:t>
            </a:r>
          </a:p>
          <a:p>
            <a:endParaRPr lang="en-US" sz="1400" b="1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071670" y="5000636"/>
            <a:ext cx="1857388" cy="482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 smtClean="0"/>
              <a:t>ელენე კაკაბაძე </a:t>
            </a:r>
          </a:p>
          <a:p>
            <a:pPr>
              <a:spcBef>
                <a:spcPts val="0"/>
              </a:spcBef>
            </a:pPr>
            <a:r>
              <a:rPr lang="ka-GE" sz="1400" b="1" dirty="0" smtClean="0"/>
              <a:t>მაგისტრი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6446" y="3500438"/>
            <a:ext cx="2645845" cy="17573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57884" y="5286388"/>
            <a:ext cx="292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 smtClean="0"/>
              <a:t>ცოტნე ჩიტიაშვილი - ბაკალავრი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643570" y="5643636"/>
            <a:ext cx="3428992" cy="10715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ka-GE" sz="1400" b="1" dirty="0" smtClean="0"/>
              <a:t>მაქს </a:t>
            </a:r>
            <a:r>
              <a:rPr lang="ka-GE" sz="1400" b="1" dirty="0"/>
              <a:t>პლანკის ბიოქიმიის ინსტიტუტი; მარტინსრიდი</a:t>
            </a:r>
            <a:r>
              <a:rPr lang="ka-GE" sz="1400" b="1" dirty="0" smtClean="0"/>
              <a:t>, გერმანია ცოტნემ  ამავე ინსტიტუტში გააგრძელა სწავლა სამაგისტრო პროგრამაზე</a:t>
            </a:r>
            <a:endParaRPr lang="en-US" sz="1400" b="1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929058" y="5572140"/>
            <a:ext cx="1714512" cy="57150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 smtClean="0"/>
              <a:t>კომპანია </a:t>
            </a:r>
            <a:r>
              <a:rPr lang="ka-GE" sz="1400" b="1" dirty="0"/>
              <a:t>პ&amp;ბ, </a:t>
            </a:r>
            <a:r>
              <a:rPr lang="ka-GE" sz="1400" b="1" dirty="0" smtClean="0"/>
              <a:t>პორტუგალია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57158" y="285728"/>
            <a:ext cx="85725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600" b="1" dirty="0" smtClean="0">
                <a:solidFill>
                  <a:srgbClr val="7E0000"/>
                </a:solidFill>
                <a:latin typeface="Sylfaen" pitchFamily="18" charset="0"/>
              </a:rPr>
              <a:t>2013 წელს საბაკალავრო პროგრამის „გამოყენებითი ბიომეცნიერებები და ბიოტექნოლოგია“ სტუდენტებმა  ევროკავშირის </a:t>
            </a:r>
            <a:r>
              <a:rPr lang="en-US" sz="2600" b="1" dirty="0" smtClean="0">
                <a:solidFill>
                  <a:srgbClr val="7E0000"/>
                </a:solidFill>
                <a:latin typeface="Sylfaen" pitchFamily="18" charset="0"/>
              </a:rPr>
              <a:t>TEMPUS </a:t>
            </a:r>
            <a:r>
              <a:rPr lang="ka-GE" sz="2600" b="1" dirty="0" smtClean="0">
                <a:solidFill>
                  <a:srgbClr val="7E0000"/>
                </a:solidFill>
                <a:latin typeface="Sylfaen" pitchFamily="18" charset="0"/>
              </a:rPr>
              <a:t>პროგრამის ფარგლებში ერთი სემესტრის განმავლობაში იმუშავეს პარტნიორ ევროპულ უნივერსიტეტებში და შეასრულეს საბაკალავრო ნაშრომები</a:t>
            </a:r>
            <a:endParaRPr lang="en-US" sz="2600" b="1" dirty="0">
              <a:solidFill>
                <a:srgbClr val="7E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48400" y="4357702"/>
            <a:ext cx="2895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1600" b="1" dirty="0">
                <a:solidFill>
                  <a:srgbClr val="7E0000"/>
                </a:solidFill>
                <a:latin typeface="+mj-lt"/>
                <a:ea typeface="+mj-ea"/>
                <a:cs typeface="+mj-cs"/>
              </a:rPr>
              <a:t>ასოცირებული პროფესორი, </a:t>
            </a:r>
          </a:p>
          <a:p>
            <a:pPr fontAlgn="auto">
              <a:spcAft>
                <a:spcPts val="0"/>
              </a:spcAft>
              <a:defRPr/>
            </a:pPr>
            <a:r>
              <a:rPr lang="ka-GE" sz="1600" b="1" dirty="0">
                <a:solidFill>
                  <a:srgbClr val="7E0000"/>
                </a:solidFill>
                <a:latin typeface="+mj-lt"/>
                <a:ea typeface="+mj-ea"/>
                <a:cs typeface="+mj-cs"/>
              </a:rPr>
              <a:t>თინათინ ჯოხაძე</a:t>
            </a:r>
            <a:endParaRPr lang="en-US" sz="1600" b="1" dirty="0">
              <a:solidFill>
                <a:srgbClr val="7E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3" descr="C:\Users\gen\Desktop\Фото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1275" y="928702"/>
            <a:ext cx="19145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733800" y="6019800"/>
            <a:ext cx="2514600" cy="8382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1600" b="1" dirty="0">
                <a:solidFill>
                  <a:srgbClr val="7E0000"/>
                </a:solidFill>
                <a:latin typeface="+mj-lt"/>
                <a:ea typeface="+mj-ea"/>
                <a:cs typeface="+mj-cs"/>
              </a:rPr>
              <a:t>ასისტენტ - პროფესორი,</a:t>
            </a:r>
          </a:p>
          <a:p>
            <a:pPr fontAlgn="auto">
              <a:spcAft>
                <a:spcPts val="0"/>
              </a:spcAft>
              <a:defRPr/>
            </a:pPr>
            <a:r>
              <a:rPr lang="ka-GE" sz="1600" b="1" dirty="0">
                <a:solidFill>
                  <a:srgbClr val="7E0000"/>
                </a:solidFill>
                <a:latin typeface="+mj-lt"/>
                <a:ea typeface="+mj-ea"/>
                <a:cs typeface="+mj-cs"/>
              </a:rPr>
              <a:t>მაია გაიოზიშვილი</a:t>
            </a:r>
            <a:endParaRPr lang="en-US" sz="1600" b="1" dirty="0">
              <a:solidFill>
                <a:srgbClr val="7E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4" name="Picture 5" descr="C:\Users\gen\Desktop\Lezhav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2748107" cy="269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C:\Documents and Settings\VASKO\Рабочий стол\mako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5088" y="3276600"/>
            <a:ext cx="19923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14282" y="3714752"/>
            <a:ext cx="3429024" cy="135732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b="1" dirty="0" smtClean="0">
                <a:solidFill>
                  <a:srgbClr val="7E0000"/>
                </a:solidFill>
                <a:latin typeface="Sylfaen" pitchFamily="18" charset="0"/>
              </a:rPr>
              <a:t>მიმართულების და გენეტიკის ინსტიტუტის ხელმძღვანელი,  პროფესორი, თეიმურაზ ლეჟავა</a:t>
            </a:r>
            <a:endParaRPr lang="en-US" b="1" dirty="0">
              <a:solidFill>
                <a:srgbClr val="7E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5410" name="Picture 2" descr="http://www.mbbnet.umn.edu/icons/chromosome.jpeg"/>
          <p:cNvPicPr>
            <a:picLocks noChangeAspect="1" noChangeArrowheads="1"/>
          </p:cNvPicPr>
          <p:nvPr/>
        </p:nvPicPr>
        <p:blipFill>
          <a:blip r:embed="rId5" cstate="print"/>
          <a:srcRect l="3373" t="9750" r="4422" b="15249"/>
          <a:stretch>
            <a:fillRect/>
          </a:stretch>
        </p:blipFill>
        <p:spPr bwMode="auto">
          <a:xfrm>
            <a:off x="3714744" y="243920"/>
            <a:ext cx="2143140" cy="261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924800" cy="838200"/>
          </a:xfrm>
        </p:spPr>
        <p:txBody>
          <a:bodyPr>
            <a:noAutofit/>
          </a:bodyPr>
          <a:lstStyle/>
          <a:p>
            <a:r>
              <a:rPr lang="ka-GE" sz="3600" dirty="0" smtClean="0">
                <a:solidFill>
                  <a:srgbClr val="7E0000"/>
                </a:solidFill>
                <a:effectLst/>
              </a:rPr>
              <a:t>გენეტიკის  სასწავლო-კვლევითი  ლაბორატორია</a:t>
            </a:r>
            <a:endParaRPr lang="en-US" sz="3600" dirty="0" smtClean="0">
              <a:solidFill>
                <a:srgbClr val="7E0000"/>
              </a:solidFill>
              <a:effectLst/>
            </a:endParaRPr>
          </a:p>
        </p:txBody>
      </p:sp>
      <p:pic>
        <p:nvPicPr>
          <p:cNvPr id="3075" name="Picture 4" descr="C:\Users\gen\Desktop\477138_2131139533500_1854225629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2813" y="3124200"/>
            <a:ext cx="180498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895600" y="4191000"/>
            <a:ext cx="23622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1600" b="1" dirty="0">
                <a:latin typeface="+mj-lt"/>
                <a:ea typeface="+mj-ea"/>
                <a:cs typeface="+mj-cs"/>
              </a:rPr>
              <a:t>ბმდ. მარინა მენაბდე</a:t>
            </a:r>
            <a:endParaRPr lang="en-US" sz="16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05400" y="5181600"/>
            <a:ext cx="2209800" cy="685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1600" b="1" dirty="0">
                <a:latin typeface="+mj-lt"/>
                <a:ea typeface="+mj-ea"/>
                <a:cs typeface="+mj-cs"/>
              </a:rPr>
              <a:t>ბმდ. თამარ ბუაძე</a:t>
            </a:r>
            <a:endParaRPr lang="en-US" sz="16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10400" y="6096000"/>
            <a:ext cx="27432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1600" b="1" dirty="0">
                <a:latin typeface="+mj-lt"/>
                <a:ea typeface="+mj-ea"/>
                <a:cs typeface="+mj-cs"/>
              </a:rPr>
              <a:t>ხათუნა რეხვიაშვილი</a:t>
            </a:r>
            <a:endParaRPr lang="en-US" sz="1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079" name="Picture 5" descr="C:\Users\gen\Desktop\579926_427362090639436_1516102002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0675" y="1651000"/>
            <a:ext cx="20161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Users\gen\Desktop\73545_156864907688548_6984611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6188" y="2743200"/>
            <a:ext cx="21066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" descr="C:\Users\gen\Desktop\IMG_29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914400"/>
            <a:ext cx="23590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3810000"/>
            <a:ext cx="3048000" cy="10668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1600" b="1" dirty="0">
                <a:latin typeface="+mj-lt"/>
                <a:ea typeface="+mj-ea"/>
                <a:cs typeface="+mj-cs"/>
              </a:rPr>
              <a:t>ლაბორატორიის  გამგე,</a:t>
            </a:r>
          </a:p>
          <a:p>
            <a:pPr fontAlgn="auto">
              <a:spcAft>
                <a:spcPts val="0"/>
              </a:spcAft>
              <a:defRPr/>
            </a:pPr>
            <a:r>
              <a:rPr lang="ka-GE" sz="1600" b="1" dirty="0">
                <a:latin typeface="+mj-lt"/>
                <a:ea typeface="+mj-ea"/>
                <a:cs typeface="+mj-cs"/>
              </a:rPr>
              <a:t>ბმდ ნიკოლოზ ბარათაშვილი</a:t>
            </a:r>
            <a:endParaRPr lang="en-US" sz="16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600" dirty="0" smtClean="0">
                <a:solidFill>
                  <a:srgbClr val="7E0000"/>
                </a:solidFill>
                <a:effectLst/>
              </a:rPr>
              <a:t>კვლევის ძირითად მიმართულება - დაბერების გენეტიკა</a:t>
            </a:r>
            <a:endParaRPr lang="en-US" sz="3600" dirty="0" smtClean="0">
              <a:solidFill>
                <a:srgbClr val="7E0000"/>
              </a:solidFill>
              <a:effectLst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1752600"/>
            <a:ext cx="8624918" cy="17478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ka-GE" sz="2000" b="1" dirty="0" smtClean="0">
                <a:latin typeface="+mj-lt"/>
                <a:ea typeface="+mj-ea"/>
                <a:cs typeface="+mj-cs"/>
              </a:rPr>
              <a:t>მიმდინარეობს </a:t>
            </a:r>
            <a:r>
              <a:rPr lang="ka-GE" sz="2000" b="1" dirty="0">
                <a:latin typeface="+mj-lt"/>
                <a:ea typeface="+mj-ea"/>
                <a:cs typeface="+mj-cs"/>
              </a:rPr>
              <a:t>კვლევა  </a:t>
            </a:r>
            <a:r>
              <a:rPr lang="ka-GE" sz="2000" b="1" dirty="0">
                <a:latin typeface="+mn-lt"/>
                <a:cs typeface="+mn-cs"/>
              </a:rPr>
              <a:t>საერთაშორისო საგრანტო პროექტი</a:t>
            </a:r>
            <a:r>
              <a:rPr lang="ka-GE" sz="2000" b="1" dirty="0">
                <a:latin typeface="+mj-lt"/>
                <a:ea typeface="+mj-ea"/>
                <a:cs typeface="+mj-cs"/>
              </a:rPr>
              <a:t>ს </a:t>
            </a:r>
            <a:r>
              <a:rPr lang="en-US" sz="2000" b="1" dirty="0">
                <a:latin typeface="+mj-lt"/>
                <a:ea typeface="+mj-ea"/>
                <a:cs typeface="+mj-cs"/>
              </a:rPr>
              <a:t>STCU/SRNSF-5624 –</a:t>
            </a:r>
            <a:r>
              <a:rPr lang="ka-GE" sz="2000" b="1" dirty="0">
                <a:latin typeface="+mj-lt"/>
                <a:ea typeface="+mj-ea"/>
                <a:cs typeface="+mj-cs"/>
              </a:rPr>
              <a:t> “ნანოპეპტიდისა და მძიმე მეტალის იონის მოქმედებით გენომის კორექცია ჰიპერტროფული კარდიომიოპათიის პრევენციისა და განვითარების შეფერხების მიზნით” ფარგლებში </a:t>
            </a:r>
            <a:r>
              <a:rPr lang="en-US" sz="2000" b="1" dirty="0">
                <a:latin typeface="+mj-lt"/>
                <a:ea typeface="+mj-ea"/>
                <a:cs typeface="+mj-cs"/>
              </a:rPr>
              <a:t>  </a:t>
            </a:r>
            <a:r>
              <a:rPr lang="ka-GE" sz="2000" b="1" dirty="0">
                <a:latin typeface="+mj-lt"/>
                <a:ea typeface="+mj-ea"/>
                <a:cs typeface="+mj-cs"/>
              </a:rPr>
              <a:t>(2012-2014წწ.) 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5720" y="4286256"/>
            <a:ext cx="8458200" cy="164307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ka-GE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ka-GE" sz="2000" b="1" dirty="0" smtClean="0">
                <a:latin typeface="+mn-lt"/>
                <a:cs typeface="+mn-cs"/>
              </a:rPr>
              <a:t> </a:t>
            </a:r>
            <a:r>
              <a:rPr lang="ka-GE" sz="2000" b="1" dirty="0">
                <a:latin typeface="+mn-lt"/>
                <a:cs typeface="+mn-cs"/>
              </a:rPr>
              <a:t>2013 წელს</a:t>
            </a:r>
            <a:r>
              <a:rPr lang="ka-GE" sz="2000" b="1" dirty="0">
                <a:latin typeface="+mj-lt"/>
                <a:ea typeface="+mj-ea"/>
                <a:cs typeface="+mj-cs"/>
              </a:rPr>
              <a:t> გამარჯვებულ   </a:t>
            </a:r>
            <a:r>
              <a:rPr lang="ka-GE" sz="2000" b="1" dirty="0">
                <a:latin typeface="+mn-lt"/>
                <a:cs typeface="+mn-cs"/>
              </a:rPr>
              <a:t>საერთაშორისო საგრანტო პროექტში  - </a:t>
            </a:r>
            <a:r>
              <a:rPr lang="en-US" sz="2000" b="1" dirty="0">
                <a:latin typeface="+mj-lt"/>
                <a:ea typeface="+mj-ea"/>
                <a:cs typeface="+mj-cs"/>
              </a:rPr>
              <a:t>STCU/SRNSF-5</a:t>
            </a:r>
            <a:r>
              <a:rPr lang="ka-GE" sz="2000" b="1" dirty="0">
                <a:latin typeface="+mj-lt"/>
                <a:ea typeface="+mj-ea"/>
                <a:cs typeface="+mj-cs"/>
              </a:rPr>
              <a:t>890</a:t>
            </a:r>
            <a:r>
              <a:rPr lang="en-US" sz="2000" b="1" dirty="0">
                <a:latin typeface="+mj-lt"/>
                <a:ea typeface="+mj-ea"/>
                <a:cs typeface="+mj-cs"/>
              </a:rPr>
              <a:t> –</a:t>
            </a:r>
            <a:r>
              <a:rPr lang="ka-GE" sz="2000" b="1" dirty="0">
                <a:latin typeface="+mj-lt"/>
                <a:ea typeface="+mj-ea"/>
                <a:cs typeface="+mj-cs"/>
              </a:rPr>
              <a:t> “</a:t>
            </a:r>
            <a:r>
              <a:rPr lang="ka-GE" sz="2000" b="1" dirty="0">
                <a:latin typeface="+mn-lt"/>
                <a:cs typeface="+mn-cs"/>
              </a:rPr>
              <a:t>ვარფარინის დოზის რეგულირება გულსისხლძარღვთა დაავადებების დროს </a:t>
            </a:r>
            <a:r>
              <a:rPr lang="en-US" sz="2000" b="1" dirty="0">
                <a:latin typeface="+mn-lt"/>
                <a:cs typeface="+mn-cs"/>
              </a:rPr>
              <a:t>CYP2C9 </a:t>
            </a:r>
            <a:r>
              <a:rPr lang="ka-GE" sz="2000" b="1" dirty="0">
                <a:latin typeface="+mn-lt"/>
                <a:cs typeface="+mn-cs"/>
              </a:rPr>
              <a:t>და </a:t>
            </a:r>
            <a:r>
              <a:rPr lang="en-US" sz="2000" b="1" dirty="0">
                <a:latin typeface="+mn-lt"/>
                <a:cs typeface="+mn-cs"/>
              </a:rPr>
              <a:t>VKORC1 </a:t>
            </a:r>
            <a:r>
              <a:rPr lang="ka-GE" sz="2000" b="1" dirty="0">
                <a:latin typeface="+mn-lt"/>
                <a:cs typeface="+mn-cs"/>
              </a:rPr>
              <a:t>გენების პოლიმორფიზმის მიხედვით</a:t>
            </a:r>
            <a:r>
              <a:rPr lang="ka-GE" sz="2000" b="1" dirty="0" smtClean="0">
                <a:latin typeface="+mj-lt"/>
                <a:ea typeface="+mj-ea"/>
                <a:cs typeface="+mj-cs"/>
              </a:rPr>
              <a:t>”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.  </a:t>
            </a:r>
            <a:r>
              <a:rPr lang="ka-GE" sz="2000" b="1" dirty="0" smtClean="0">
                <a:latin typeface="+mj-lt"/>
                <a:ea typeface="+mj-ea"/>
                <a:cs typeface="+mj-cs"/>
              </a:rPr>
              <a:t> 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85968"/>
            <a:ext cx="8610600" cy="28194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sz="2000" b="1" dirty="0" smtClean="0">
                <a:latin typeface="Sylfaen" pitchFamily="18" charset="0"/>
              </a:rPr>
              <a:t>გენომის კვლევის ინსტიტუტი, პროტეომიქსის ცენტრი, არიზონა;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Sylfaen" pitchFamily="18" charset="0"/>
              </a:rPr>
              <a:t>SUNY-</a:t>
            </a:r>
            <a:r>
              <a:rPr lang="ka-GE" sz="2000" b="1" dirty="0" smtClean="0">
                <a:latin typeface="Sylfaen" pitchFamily="18" charset="0"/>
              </a:rPr>
              <a:t>ოსვეგოს უნივერსიტეტი, ბიოქიმიის დეპარტამენტი, ნიუ-იორკი;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sz="2000" b="1" dirty="0" smtClean="0">
                <a:latin typeface="Sylfaen" pitchFamily="18" charset="0"/>
              </a:rPr>
              <a:t>თსუ, გენეტიკის კათედრა, საქართველო;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sz="2000" b="1" dirty="0" smtClean="0">
                <a:latin typeface="Sylfaen" pitchFamily="18" charset="0"/>
              </a:rPr>
              <a:t>ალბანის უნივერსიტეტი, გარემოს დაცვის მეცნიერებების დეპარტამენტი, ნიუ-იორკი;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sz="2000" b="1" dirty="0" smtClean="0">
                <a:latin typeface="Sylfaen" pitchFamily="18" charset="0"/>
              </a:rPr>
              <a:t>სირაკუზის უნივერსიტეტი, ჯანდაცვის დეპარტამენტი, ნიუ-იორკი;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sz="2000" b="1" dirty="0" smtClean="0">
                <a:latin typeface="Sylfaen" pitchFamily="18" charset="0"/>
              </a:rPr>
              <a:t>შერბრუკის უნივერსიტეტი, პედიატრიის დეპარტამენტი, კანადა.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ka-GE" sz="20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b="1" dirty="0">
              <a:latin typeface="Sylfae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41148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5125" name="Content Placeholder 2"/>
          <p:cNvSpPr txBox="1">
            <a:spLocks/>
          </p:cNvSpPr>
          <p:nvPr/>
        </p:nvSpPr>
        <p:spPr bwMode="auto">
          <a:xfrm>
            <a:off x="228600" y="4419600"/>
            <a:ext cx="8610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ka-GE" sz="20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4933968"/>
            <a:ext cx="86106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ka-GE" sz="2000" b="1" dirty="0">
                <a:latin typeface="Sylfaen" pitchFamily="18" charset="0"/>
              </a:rPr>
              <a:t>2013 წელს დაიგეგმა გენეტიკის კათედრის თანამშრომელთა მონაწილეობა </a:t>
            </a:r>
            <a:r>
              <a:rPr lang="en-US" sz="2000" b="1" dirty="0">
                <a:latin typeface="Sylfaen" pitchFamily="18" charset="0"/>
              </a:rPr>
              <a:t>SUNY-Upstate </a:t>
            </a:r>
            <a:r>
              <a:rPr lang="ka-GE" sz="2000" b="1" dirty="0">
                <a:latin typeface="Sylfaen" pitchFamily="18" charset="0"/>
              </a:rPr>
              <a:t>სამედიცინო უნივერსიტეტის  საგრანტო პროექტში  (სირაკუზი, ნიუ-იორკი).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ka-GE" sz="20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b="1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285728"/>
            <a:ext cx="857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400" b="1" dirty="0" smtClean="0">
                <a:solidFill>
                  <a:srgbClr val="7E0000"/>
                </a:solidFill>
                <a:latin typeface="Sylfaen" pitchFamily="18" charset="0"/>
              </a:rPr>
              <a:t>2013 წელს მიღებულ იქნა ერთობლივი საგრანტო პროექტის პირველადი მონაცემები ამერიკის შეერთებული შტატებისა და კანადის  უნივერსიტეტებთან ერთად:</a:t>
            </a:r>
            <a:endParaRPr lang="en-US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-4143436" y="1928802"/>
            <a:ext cx="6705600" cy="792162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rgbClr val="7E0000"/>
                </a:solidFill>
              </a:rPr>
              <a:t>v</a:t>
            </a:r>
            <a:r>
              <a:rPr lang="ka-GE" sz="2000" dirty="0" smtClean="0">
                <a:solidFill>
                  <a:srgbClr val="7E0000"/>
                </a:solidFill>
              </a:rPr>
              <a:t>:</a:t>
            </a:r>
            <a:endParaRPr lang="en-US" sz="2000" dirty="0" smtClean="0">
              <a:solidFill>
                <a:srgbClr val="7E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57651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/>
              <a:t>Functional regulation of genome with Peptide </a:t>
            </a:r>
            <a:r>
              <a:rPr lang="en-US" sz="2400" b="1" dirty="0" err="1" smtClean="0"/>
              <a:t>bioregulators</a:t>
            </a:r>
            <a:r>
              <a:rPr lang="en-US" sz="2400" b="1" dirty="0" smtClean="0"/>
              <a:t> by hypertrophic </a:t>
            </a:r>
            <a:r>
              <a:rPr lang="en-US" sz="2400" b="1" dirty="0" err="1" smtClean="0"/>
              <a:t>cardiomyopathy</a:t>
            </a:r>
            <a:r>
              <a:rPr lang="en-US" sz="2400" b="1" dirty="0" smtClean="0"/>
              <a:t> (by patients and relatives</a:t>
            </a:r>
            <a:r>
              <a:rPr lang="en-US" sz="2400" b="1" dirty="0" smtClean="0">
                <a:solidFill>
                  <a:srgbClr val="7E0000"/>
                </a:solidFill>
              </a:rPr>
              <a:t>). Geo Med News. 225, 94-97, 2013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/>
              <a:t>Genome instability in pulmonary tuberculosis before and after treatment</a:t>
            </a:r>
            <a:r>
              <a:rPr lang="en-US" sz="2400" b="1" dirty="0" smtClean="0">
                <a:solidFill>
                  <a:srgbClr val="7E0000"/>
                </a:solidFill>
              </a:rPr>
              <a:t>. Geo Med News. </a:t>
            </a:r>
            <a:r>
              <a:rPr lang="ka-GE" sz="2400" b="1" dirty="0" smtClean="0">
                <a:solidFill>
                  <a:srgbClr val="7E0000"/>
                </a:solidFill>
              </a:rPr>
              <a:t>224, </a:t>
            </a:r>
            <a:r>
              <a:rPr lang="en-US" sz="2400" b="1" dirty="0" smtClean="0">
                <a:solidFill>
                  <a:srgbClr val="7E0000"/>
                </a:solidFill>
              </a:rPr>
              <a:t>77-81</a:t>
            </a:r>
            <a:r>
              <a:rPr lang="ka-GE" sz="2400" b="1" dirty="0" smtClean="0">
                <a:solidFill>
                  <a:srgbClr val="7E0000"/>
                </a:solidFill>
              </a:rPr>
              <a:t>, 2013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ka-GE" sz="24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ka-GE" sz="24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1472" y="3714752"/>
            <a:ext cx="8001000" cy="7921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2000" b="1" dirty="0">
                <a:solidFill>
                  <a:srgbClr val="7E0000"/>
                </a:solidFill>
                <a:latin typeface="Sylfaen" pitchFamily="18" charset="0"/>
                <a:ea typeface="+mj-ea"/>
                <a:cs typeface="+mj-cs"/>
              </a:rPr>
              <a:t>2013 წელს მსოფლიო  კონგრესებზე წარმოდგენილი მოხსენებები </a:t>
            </a:r>
            <a:r>
              <a:rPr lang="en-US" sz="2000" b="1" dirty="0">
                <a:solidFill>
                  <a:srgbClr val="7E0000"/>
                </a:solidFill>
                <a:latin typeface="Sylfaen" pitchFamily="18" charset="0"/>
                <a:ea typeface="+mj-ea"/>
                <a:cs typeface="+mj-cs"/>
              </a:rPr>
              <a:t>(</a:t>
            </a:r>
            <a:r>
              <a:rPr lang="ka-GE" sz="2000" b="1" dirty="0">
                <a:solidFill>
                  <a:srgbClr val="7E0000"/>
                </a:solidFill>
                <a:latin typeface="Sylfaen" pitchFamily="18" charset="0"/>
                <a:ea typeface="+mj-ea"/>
                <a:cs typeface="+mj-cs"/>
              </a:rPr>
              <a:t>გამოქვეყნებულია საკონფერენციო მასალები):</a:t>
            </a:r>
            <a:endParaRPr lang="en-US" sz="2000" b="1" dirty="0">
              <a:solidFill>
                <a:srgbClr val="7E0000"/>
              </a:solidFill>
              <a:latin typeface="Sylfaen" pitchFamily="18" charset="0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5720" y="4643446"/>
            <a:ext cx="8534400" cy="1828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+mn-lt"/>
                <a:cs typeface="+mn-cs"/>
              </a:rPr>
              <a:t>Drug Discovery and Therapy World Congress 2013 . “The Functional Activation of “Aged” Heterochromatin“  </a:t>
            </a:r>
            <a:r>
              <a:rPr lang="en-US" sz="2000" b="1" dirty="0">
                <a:solidFill>
                  <a:srgbClr val="7E0000"/>
                </a:solidFill>
                <a:latin typeface="+mn-lt"/>
                <a:cs typeface="+mn-cs"/>
              </a:rPr>
              <a:t>June 3-6,  Boston, USA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+mn-lt"/>
                <a:cs typeface="+mn-cs"/>
              </a:rPr>
              <a:t>3</a:t>
            </a:r>
            <a:r>
              <a:rPr lang="en-US" sz="2000" b="1" baseline="30000" dirty="0">
                <a:latin typeface="+mn-lt"/>
                <a:cs typeface="+mn-cs"/>
              </a:rPr>
              <a:t>rd</a:t>
            </a:r>
            <a:r>
              <a:rPr lang="en-US" sz="2000" b="1" dirty="0">
                <a:latin typeface="+mn-lt"/>
                <a:cs typeface="+mn-cs"/>
              </a:rPr>
              <a:t>  World Congress on Cell Science and Stem Cell Research. “ Epigenetic regulation of function of aged chromatin“ November 20-22, 2013. </a:t>
            </a:r>
            <a:r>
              <a:rPr lang="en-US" sz="2000" b="1" dirty="0">
                <a:solidFill>
                  <a:srgbClr val="7E0000"/>
                </a:solidFill>
                <a:latin typeface="+mn-lt"/>
                <a:cs typeface="+mn-cs"/>
              </a:rPr>
              <a:t>Baltimore, USA. </a:t>
            </a:r>
            <a:endParaRPr lang="ka-GE" sz="2000" b="1" dirty="0">
              <a:solidFill>
                <a:srgbClr val="7E00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ka-GE" sz="20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b="1" dirty="0">
              <a:latin typeface="+mn-lt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472" y="285728"/>
            <a:ext cx="8001000" cy="7921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2400" b="1" dirty="0" smtClean="0">
                <a:solidFill>
                  <a:srgbClr val="7E0000"/>
                </a:solidFill>
              </a:rPr>
              <a:t>201</a:t>
            </a:r>
            <a:r>
              <a:rPr lang="en-US" sz="2400" b="1" dirty="0" smtClean="0">
                <a:solidFill>
                  <a:srgbClr val="7E0000"/>
                </a:solidFill>
              </a:rPr>
              <a:t>3</a:t>
            </a:r>
            <a:r>
              <a:rPr lang="ka-GE" sz="2400" b="1" dirty="0" smtClean="0">
                <a:solidFill>
                  <a:srgbClr val="7E0000"/>
                </a:solidFill>
              </a:rPr>
              <a:t> წელს გამოქვეყნებული  შრომები</a:t>
            </a:r>
            <a:endParaRPr lang="en-US" sz="2400" b="1" dirty="0">
              <a:solidFill>
                <a:srgbClr val="7E0000"/>
              </a:solidFill>
              <a:latin typeface="Sylfae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382000" cy="13716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marL="288925" indent="-288925" fontAlgn="auto">
              <a:lnSpc>
                <a:spcPct val="160000"/>
              </a:lnSpc>
              <a:spcAft>
                <a:spcPts val="0"/>
              </a:spcAft>
              <a:defRPr/>
            </a:pPr>
            <a:r>
              <a:rPr lang="ka-GE" sz="2000" b="1" dirty="0">
                <a:solidFill>
                  <a:srgbClr val="7E0000"/>
                </a:solidFill>
                <a:latin typeface="Sylfaen" pitchFamily="18" charset="0"/>
                <a:ea typeface="+mj-ea"/>
                <a:cs typeface="+mj-cs"/>
              </a:rPr>
              <a:t> გერონტოლოგთა და გერიატრთა მე-20 საერთაშორისო მსოფლიო კონგრესზე (</a:t>
            </a:r>
            <a:r>
              <a:rPr lang="en-US" sz="2000" b="1" dirty="0">
                <a:solidFill>
                  <a:srgbClr val="7E0000"/>
                </a:solidFill>
                <a:latin typeface="Sylfaen" pitchFamily="18" charset="0"/>
                <a:ea typeface="+mj-ea"/>
                <a:cs typeface="+mj-cs"/>
              </a:rPr>
              <a:t>IAGG 2013)</a:t>
            </a:r>
            <a:r>
              <a:rPr lang="ka-GE" sz="2000" b="1" dirty="0">
                <a:solidFill>
                  <a:srgbClr val="7E0000"/>
                </a:solidFill>
                <a:latin typeface="Sylfaen" pitchFamily="18" charset="0"/>
                <a:ea typeface="+mj-ea"/>
                <a:cs typeface="+mj-cs"/>
              </a:rPr>
              <a:t> პროფესორ თ. ლეჟავას მიერ ორგანიზებული სიმპოზიუმი -“</a:t>
            </a:r>
            <a:r>
              <a:rPr lang="en-US" sz="2000" b="1" dirty="0">
                <a:solidFill>
                  <a:srgbClr val="7E0000"/>
                </a:solidFill>
                <a:latin typeface="Sylfaen" pitchFamily="18" charset="0"/>
                <a:ea typeface="+mj-ea"/>
                <a:cs typeface="+mj-cs"/>
              </a:rPr>
              <a:t>Chromosomes and Aging” (</a:t>
            </a:r>
            <a:r>
              <a:rPr lang="en-US" sz="2000" b="1" dirty="0">
                <a:solidFill>
                  <a:srgbClr val="7E0000"/>
                </a:solidFill>
                <a:latin typeface="+mn-lt"/>
                <a:cs typeface="+mn-cs"/>
              </a:rPr>
              <a:t>June 23 - 27, Seoul, Korea</a:t>
            </a:r>
            <a:r>
              <a:rPr lang="en-US" sz="2000" dirty="0">
                <a:latin typeface="+mn-lt"/>
                <a:cs typeface="+mn-cs"/>
              </a:rPr>
              <a:t>)</a:t>
            </a:r>
            <a:endParaRPr lang="en-US" sz="2000" dirty="0">
              <a:latin typeface="Sylfaen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1905000"/>
            <a:ext cx="8382000" cy="2286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2000" b="1" dirty="0" smtClean="0">
                <a:latin typeface="Sylfaen" pitchFamily="18" charset="0"/>
                <a:ea typeface="+mj-ea"/>
                <a:cs typeface="+mj-cs"/>
              </a:rPr>
              <a:t>მონაწილეობდნენ</a:t>
            </a:r>
            <a:r>
              <a:rPr lang="ka-GE" sz="2000" b="1" dirty="0">
                <a:latin typeface="Sylfaen" pitchFamily="18" charset="0"/>
                <a:ea typeface="+mj-ea"/>
                <a:cs typeface="+mj-cs"/>
              </a:rPr>
              <a:t>:</a:t>
            </a:r>
            <a:endParaRPr lang="en-US" sz="2000" b="1" dirty="0">
              <a:latin typeface="Sylfaen" pitchFamily="18" charset="0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ka-GE" sz="2000" b="1" dirty="0">
              <a:latin typeface="Sylfaen" pitchFamily="18" charset="0"/>
              <a:ea typeface="+mj-ea"/>
              <a:cs typeface="+mj-cs"/>
            </a:endParaRPr>
          </a:p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dirty="0" smtClean="0">
                <a:latin typeface="Sylfaen" pitchFamily="18" charset="0"/>
                <a:ea typeface="+mj-ea"/>
                <a:cs typeface="+mj-cs"/>
              </a:rPr>
              <a:t>პროფ. თეიმურაზ </a:t>
            </a:r>
            <a:r>
              <a:rPr lang="ka-GE" sz="2000" b="1" dirty="0">
                <a:latin typeface="Sylfaen" pitchFamily="18" charset="0"/>
                <a:ea typeface="+mj-ea"/>
                <a:cs typeface="+mj-cs"/>
              </a:rPr>
              <a:t>ლეჟავა</a:t>
            </a:r>
            <a:r>
              <a:rPr lang="ka-GE" sz="2000" b="1" dirty="0" smtClean="0">
                <a:latin typeface="Sylfaen" pitchFamily="18" charset="0"/>
                <a:ea typeface="+mj-ea"/>
                <a:cs typeface="+mj-cs"/>
              </a:rPr>
              <a:t>, ასისტ.პროფ </a:t>
            </a:r>
            <a:r>
              <a:rPr lang="ka-GE" sz="2000" b="1" dirty="0">
                <a:latin typeface="Sylfaen" pitchFamily="18" charset="0"/>
                <a:ea typeface="+mj-ea"/>
                <a:cs typeface="+mj-cs"/>
              </a:rPr>
              <a:t>მაია გაიოზიშვილი (საქართველო);</a:t>
            </a:r>
          </a:p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dirty="0">
                <a:latin typeface="Sylfaen" pitchFamily="18" charset="0"/>
                <a:ea typeface="+mj-ea"/>
                <a:cs typeface="+mj-cs"/>
              </a:rPr>
              <a:t>ჯოანა ბრიჯერი (ინგლისი);</a:t>
            </a:r>
          </a:p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dirty="0">
                <a:latin typeface="Sylfaen" pitchFamily="18" charset="0"/>
                <a:ea typeface="+mj-ea"/>
                <a:cs typeface="+mj-cs"/>
              </a:rPr>
              <a:t>ტეტსუჯი კადოტანი  (იაპონია);</a:t>
            </a:r>
          </a:p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Sylfaen" pitchFamily="18" charset="0"/>
                <a:ea typeface="+mj-ea"/>
                <a:cs typeface="+mj-cs"/>
              </a:rPr>
              <a:t>თ</a:t>
            </a:r>
            <a:r>
              <a:rPr lang="ka-GE" sz="2000" b="1" dirty="0">
                <a:latin typeface="Sylfaen" pitchFamily="18" charset="0"/>
                <a:ea typeface="+mj-ea"/>
                <a:cs typeface="+mj-cs"/>
              </a:rPr>
              <a:t>ინათინ ჯოხაძე, თამარ ბუაძე (საქართველო).</a:t>
            </a: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latin typeface="Sylfaen" pitchFamily="18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9082" y="4214818"/>
            <a:ext cx="8624918" cy="210978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sz="2000" b="1" dirty="0">
                <a:latin typeface="Sylfaen" pitchFamily="18" charset="0"/>
                <a:ea typeface="+mj-ea"/>
                <a:cs typeface="+mj-cs"/>
              </a:rPr>
              <a:t>გენეტიკის კათედრიდან წარმოდგენილი </a:t>
            </a:r>
            <a:r>
              <a:rPr lang="ka-GE" sz="2000" b="1" dirty="0" smtClean="0">
                <a:latin typeface="Sylfaen" pitchFamily="18" charset="0"/>
                <a:ea typeface="+mj-ea"/>
                <a:cs typeface="+mj-cs"/>
              </a:rPr>
              <a:t>მოხსენებები</a:t>
            </a:r>
            <a:r>
              <a:rPr lang="ka-GE" sz="2000" b="1" dirty="0">
                <a:latin typeface="Sylfaen" pitchFamily="18" charset="0"/>
                <a:ea typeface="+mj-ea"/>
                <a:cs typeface="+mj-cs"/>
              </a:rPr>
              <a:t>:</a:t>
            </a:r>
            <a:endParaRPr lang="en-US" sz="2000" b="1" dirty="0">
              <a:latin typeface="Sylfaen" pitchFamily="18" charset="0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ka-GE" sz="2000" b="1" dirty="0">
              <a:latin typeface="Sylfaen" pitchFamily="18" charset="0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+mn-lt"/>
                <a:cs typeface="+mn-cs"/>
              </a:rPr>
              <a:t>“Peptide </a:t>
            </a:r>
            <a:r>
              <a:rPr lang="en-US" sz="2000" b="1" dirty="0" err="1">
                <a:latin typeface="+mn-lt"/>
                <a:cs typeface="+mn-cs"/>
              </a:rPr>
              <a:t>bioregulators</a:t>
            </a:r>
            <a:r>
              <a:rPr lang="en-US" sz="2000" b="1" dirty="0">
                <a:latin typeface="+mn-lt"/>
                <a:cs typeface="+mn-cs"/>
              </a:rPr>
              <a:t> induced reactivation of  “aged” chromatin;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b="1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+mn-lt"/>
                <a:cs typeface="+mn-cs"/>
              </a:rPr>
              <a:t>“Chromatin Changes by heavy metals in Aging”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ka-GE" sz="2000" b="1" dirty="0">
              <a:latin typeface="Sylfaen" pitchFamily="18" charset="0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latin typeface="Sylfae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1500166" y="1428736"/>
            <a:ext cx="6573107" cy="3562538"/>
            <a:chOff x="5673358" y="4538029"/>
            <a:chExt cx="2099041" cy="1308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Vertical Scroll 4"/>
            <p:cNvSpPr/>
            <p:nvPr/>
          </p:nvSpPr>
          <p:spPr>
            <a:xfrm>
              <a:off x="5673358" y="4538029"/>
              <a:ext cx="2099041" cy="130819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Vertical Scroll 8"/>
            <p:cNvSpPr/>
            <p:nvPr/>
          </p:nvSpPr>
          <p:spPr>
            <a:xfrm>
              <a:off x="5836883" y="4701554"/>
              <a:ext cx="1771991" cy="1062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4000" b="1" kern="1200" dirty="0" smtClean="0">
                  <a:solidFill>
                    <a:schemeClr val="tx1"/>
                  </a:solidFill>
                </a:rPr>
                <a:t>მცენარეთა ფიზიოლოგია</a:t>
              </a:r>
              <a:endParaRPr lang="en-US" sz="40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6557962" y="5859485"/>
            <a:ext cx="2286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a-GE" b="1">
                <a:solidFill>
                  <a:srgbClr val="000000"/>
                </a:solidFill>
                <a:latin typeface="AcadMtavr" pitchFamily="2" charset="0"/>
              </a:rPr>
              <a:t>ანა გოგიჩაიშვილი</a:t>
            </a:r>
          </a:p>
          <a:p>
            <a:pPr>
              <a:spcBef>
                <a:spcPct val="50000"/>
              </a:spcBef>
            </a:pPr>
            <a:r>
              <a:rPr lang="ka-GE" b="1">
                <a:solidFill>
                  <a:srgbClr val="000000"/>
                </a:solidFill>
                <a:latin typeface="AcadMtavr" pitchFamily="2" charset="0"/>
              </a:rPr>
              <a:t>დოქტორანტი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4298" y="4357694"/>
            <a:ext cx="35004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ka-GE" b="1" dirty="0" smtClean="0">
                <a:latin typeface="AcadMtavr" pitchFamily="2" charset="0"/>
              </a:rPr>
              <a:t>მარიამ გაიდამაშვილი</a:t>
            </a:r>
          </a:p>
          <a:p>
            <a:pPr>
              <a:spcBef>
                <a:spcPct val="50000"/>
              </a:spcBef>
            </a:pPr>
            <a:r>
              <a:rPr lang="ka-GE" b="1" dirty="0" smtClean="0">
                <a:latin typeface="AcadMtavr" pitchFamily="2" charset="0"/>
              </a:rPr>
              <a:t>ასოცირებული პროფესორი</a:t>
            </a:r>
            <a:endParaRPr lang="ka-GE" b="1" dirty="0">
              <a:latin typeface="AcadMtavr" pitchFamily="2" charset="0"/>
            </a:endParaRPr>
          </a:p>
        </p:txBody>
      </p:sp>
      <p:pic>
        <p:nvPicPr>
          <p:cNvPr id="10" name="Picture 13" descr="mar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18" y="1142984"/>
            <a:ext cx="1928826" cy="275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bermuxa 2012 017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668601"/>
            <a:ext cx="1857388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My Documents\My Pictures\AgroQartu 2011\wilkani\gmmm5 0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525857"/>
            <a:ext cx="1643074" cy="215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00430" y="5454683"/>
            <a:ext cx="194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/>
              <a:t>ეკა ხურციძე</a:t>
            </a:r>
          </a:p>
          <a:p>
            <a:r>
              <a:rPr lang="ka-GE" b="1" dirty="0" smtClean="0"/>
              <a:t>ბ.დ. ლაბორანტი</a:t>
            </a:r>
            <a:endParaRPr lang="en-US" b="1" dirty="0"/>
          </a:p>
        </p:txBody>
      </p:sp>
      <p:pic>
        <p:nvPicPr>
          <p:cNvPr id="138242" name="Picture 2" descr="http://en.es-static.us/upl/2011/11/plant_cell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78595"/>
            <a:ext cx="3000364" cy="225027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ka-GE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სასწავლო </a:t>
            </a:r>
            <a:r>
              <a:rPr lang="ka-GE" sz="4000" dirty="0" smtClean="0">
                <a:solidFill>
                  <a:srgbClr val="7E0000"/>
                </a:solidFill>
                <a:effectLst/>
                <a:latin typeface="Sylfaen" pitchFamily="18" charset="0"/>
              </a:rPr>
              <a:t> </a:t>
            </a:r>
            <a:r>
              <a:rPr lang="ka-GE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კურსები (30 </a:t>
            </a:r>
            <a:r>
              <a:rPr lang="en-US" dirty="0" smtClean="0">
                <a:solidFill>
                  <a:srgbClr val="7E0000"/>
                </a:solidFill>
                <a:effectLst/>
                <a:latin typeface="Sylfaen" pitchFamily="18" charset="0"/>
              </a:rPr>
              <a:t>ECTS</a:t>
            </a:r>
            <a:r>
              <a:rPr lang="ka-GE" dirty="0" smtClean="0">
                <a:solidFill>
                  <a:srgbClr val="7E0000"/>
                </a:solidFill>
                <a:effectLst/>
                <a:latin typeface="Sylfaen" pitchFamily="18" charset="0"/>
              </a:rPr>
              <a:t>)</a:t>
            </a:r>
            <a:endParaRPr lang="ru-RU" dirty="0" smtClean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sp>
        <p:nvSpPr>
          <p:cNvPr id="4099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lnSpcReduction="10000"/>
          </a:bodyPr>
          <a:lstStyle/>
          <a:p>
            <a:pPr marL="457200" indent="-457200" eaLnBrk="1" hangingPunct="1">
              <a:buFontTx/>
              <a:buAutoNum type="arabicPeriod"/>
            </a:pPr>
            <a:r>
              <a:rPr lang="ka-GE" sz="2200" b="1" smtClean="0"/>
              <a:t>მცენარეთა ფიზიოლოგია </a:t>
            </a:r>
            <a:r>
              <a:rPr lang="ka-GE" sz="2200" smtClean="0"/>
              <a:t>- საბაკალავრო პროგრამა ’ბიოლოგია’</a:t>
            </a:r>
            <a:endParaRPr lang="ru-RU" sz="2200" smtClean="0"/>
          </a:p>
          <a:p>
            <a:pPr marL="457200" indent="-457200" eaLnBrk="1" hangingPunct="1">
              <a:buFontTx/>
              <a:buAutoNum type="arabicPeriod"/>
            </a:pPr>
            <a:r>
              <a:rPr lang="ka-GE" sz="2200" b="1" smtClean="0"/>
              <a:t>მცენარეთა</a:t>
            </a:r>
            <a:r>
              <a:rPr lang="ka-GE" sz="2200" smtClean="0"/>
              <a:t> </a:t>
            </a:r>
            <a:r>
              <a:rPr lang="ka-GE" sz="2200" b="1" smtClean="0"/>
              <a:t>ბიოტექნოლოგია</a:t>
            </a:r>
            <a:r>
              <a:rPr lang="ka-GE" sz="2200" smtClean="0"/>
              <a:t> - საბაკალავრო პროგრამა გამოყენებითი ბიომეცნიერებები და ბიოტექნოლოგია - </a:t>
            </a:r>
            <a:endParaRPr lang="ru-RU" sz="2200" smtClean="0"/>
          </a:p>
          <a:p>
            <a:pPr marL="457200" indent="-457200" eaLnBrk="1" hangingPunct="1">
              <a:buFontTx/>
              <a:buAutoNum type="arabicPeriod"/>
            </a:pPr>
            <a:r>
              <a:rPr lang="ka-GE" sz="2200" b="1" smtClean="0"/>
              <a:t>აგროკულტურების</a:t>
            </a:r>
            <a:r>
              <a:rPr lang="ka-GE" sz="2200" smtClean="0"/>
              <a:t> </a:t>
            </a:r>
            <a:r>
              <a:rPr lang="ka-GE" sz="2200" b="1" smtClean="0"/>
              <a:t>წარმოების</a:t>
            </a:r>
            <a:r>
              <a:rPr lang="ka-GE" sz="2200" smtClean="0"/>
              <a:t> </a:t>
            </a:r>
            <a:r>
              <a:rPr lang="ka-GE" sz="2200" b="1" smtClean="0"/>
              <a:t>პრინციპები</a:t>
            </a:r>
            <a:r>
              <a:rPr lang="ka-GE" sz="2200" smtClean="0"/>
              <a:t> - საბაკალავრო პროგრამა ’გამოყენებითი ბიომეცნიერებები და ბიოტექნოლოგია’</a:t>
            </a:r>
            <a:endParaRPr lang="ru-RU" sz="2200" smtClean="0"/>
          </a:p>
          <a:p>
            <a:pPr marL="457200" indent="-457200" eaLnBrk="1" hangingPunct="1">
              <a:buFontTx/>
              <a:buAutoNum type="arabicPeriod"/>
            </a:pPr>
            <a:r>
              <a:rPr lang="ka-GE" sz="2200" b="1" smtClean="0"/>
              <a:t>გენმოდიფიცირებული</a:t>
            </a:r>
            <a:r>
              <a:rPr lang="ka-GE" sz="2200" smtClean="0"/>
              <a:t> </a:t>
            </a:r>
            <a:r>
              <a:rPr lang="ka-GE" sz="2200" b="1" smtClean="0"/>
              <a:t>ორგანიზმების</a:t>
            </a:r>
            <a:r>
              <a:rPr lang="ka-GE" sz="2200" smtClean="0"/>
              <a:t> </a:t>
            </a:r>
            <a:r>
              <a:rPr lang="ka-GE" sz="2200" b="1" smtClean="0"/>
              <a:t>ბიოტექნოლოგია</a:t>
            </a:r>
            <a:r>
              <a:rPr lang="ka-GE" sz="2200" smtClean="0"/>
              <a:t> </a:t>
            </a:r>
            <a:r>
              <a:rPr lang="ka-GE" sz="2200" b="1" smtClean="0"/>
              <a:t>და</a:t>
            </a:r>
            <a:r>
              <a:rPr lang="ka-GE" sz="2200" smtClean="0"/>
              <a:t> </a:t>
            </a:r>
            <a:r>
              <a:rPr lang="ka-GE" sz="2200" b="1" smtClean="0"/>
              <a:t>ბიოუსაფრთხოება  </a:t>
            </a:r>
            <a:r>
              <a:rPr lang="ka-GE" sz="2200" smtClean="0"/>
              <a:t>- საბაკალავრო პროგრამა ’ბიოლოგია’</a:t>
            </a:r>
            <a:endParaRPr lang="ru-RU" sz="2200" smtClean="0"/>
          </a:p>
          <a:p>
            <a:pPr marL="457200" indent="-457200" eaLnBrk="1" hangingPunct="1">
              <a:buFontTx/>
              <a:buAutoNum type="arabicPeriod"/>
            </a:pPr>
            <a:r>
              <a:rPr lang="ka-GE" sz="2200" b="1" smtClean="0"/>
              <a:t>’ბიოტექნოლოგია </a:t>
            </a:r>
            <a:r>
              <a:rPr lang="ka-GE" sz="2200" smtClean="0"/>
              <a:t>- საბაკალავრო პროგრამა ’გამოყენებითი ბიომეცნიერებები და ბიოტექნოლოგია’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ka-GE" sz="2200" b="1" smtClean="0"/>
              <a:t>კვება</a:t>
            </a:r>
            <a:r>
              <a:rPr lang="ka-GE" sz="2200" smtClean="0"/>
              <a:t> </a:t>
            </a:r>
            <a:r>
              <a:rPr lang="ka-GE" sz="2200" b="1" smtClean="0"/>
              <a:t>და</a:t>
            </a:r>
            <a:r>
              <a:rPr lang="ka-GE" sz="2200" smtClean="0"/>
              <a:t> </a:t>
            </a:r>
            <a:r>
              <a:rPr lang="ka-GE" sz="2200" b="1" smtClean="0"/>
              <a:t>ჯანმრთელობა</a:t>
            </a:r>
            <a:r>
              <a:rPr lang="ka-GE" sz="2200" smtClean="0"/>
              <a:t> - საბაკალავრო პროგრამა ’გამოყენებითი ბიომეცნიერებები და ბიოტექნოლოგია’</a:t>
            </a:r>
          </a:p>
          <a:p>
            <a:pPr marL="457200" indent="-457200" eaLnBrk="1" hangingPunct="1">
              <a:buFontTx/>
              <a:buNone/>
            </a:pPr>
            <a:r>
              <a:rPr lang="ka-GE" altLang="zh-CN" sz="2200" smtClean="0">
                <a:latin typeface="Sylfaen" pitchFamily="18" charset="0"/>
              </a:rPr>
              <a:t> </a:t>
            </a:r>
          </a:p>
          <a:p>
            <a:pPr marL="457200" indent="-457200" eaLnBrk="1" hangingPunct="1">
              <a:buFontTx/>
              <a:buNone/>
            </a:pPr>
            <a:endParaRPr lang="ru-RU" sz="2200" smtClean="0"/>
          </a:p>
          <a:p>
            <a:pPr marL="457200" indent="-457200" eaLnBrk="1" hangingPunct="1">
              <a:buFontTx/>
              <a:buAutoNum type="arabicPeriod"/>
            </a:pPr>
            <a:endParaRPr lang="ru-RU" sz="2200" smtClean="0"/>
          </a:p>
        </p:txBody>
      </p:sp>
      <p:sp>
        <p:nvSpPr>
          <p:cNvPr id="410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C27788-096E-4FA4-981E-7D744E9815DE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ka-GE" dirty="0" smtClean="0">
                <a:solidFill>
                  <a:srgbClr val="7E0000"/>
                </a:solidFill>
                <a:effectLst/>
              </a:rPr>
              <a:t>სასწავლო</a:t>
            </a:r>
            <a:r>
              <a:rPr lang="ka-GE" sz="4000" dirty="0" smtClean="0">
                <a:solidFill>
                  <a:srgbClr val="7E0000"/>
                </a:solidFill>
                <a:effectLst/>
              </a:rPr>
              <a:t> </a:t>
            </a:r>
            <a:r>
              <a:rPr lang="ka-GE" dirty="0" smtClean="0">
                <a:solidFill>
                  <a:srgbClr val="7E0000"/>
                </a:solidFill>
                <a:effectLst/>
              </a:rPr>
              <a:t>აქტივობა</a:t>
            </a:r>
            <a:endParaRPr lang="ru-RU" dirty="0" smtClean="0">
              <a:solidFill>
                <a:srgbClr val="7E0000"/>
              </a:solidFill>
              <a:effectLst/>
            </a:endParaRPr>
          </a:p>
        </p:txBody>
      </p:sp>
      <p:sp>
        <p:nvSpPr>
          <p:cNvPr id="5123" name="Content Placeholder 3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4525963"/>
          </a:xfrm>
        </p:spPr>
        <p:txBody>
          <a:bodyPr>
            <a:normAutofit/>
          </a:bodyPr>
          <a:lstStyle/>
          <a:p>
            <a:pPr marL="457200" indent="-457200" eaLnBrk="1" hangingPunct="1">
              <a:buNone/>
            </a:pPr>
            <a:endParaRPr lang="ka-GE" altLang="zh-CN" sz="2400" dirty="0" smtClean="0">
              <a:latin typeface="Sylfaen" pitchFamily="18" charset="0"/>
              <a:ea typeface="SimSun" pitchFamily="2" charset="-122"/>
            </a:endParaRPr>
          </a:p>
          <a:p>
            <a:pPr marL="457200" indent="-457200" eaLnBrk="1" hangingPunct="1">
              <a:buFont typeface="Wingdings" pitchFamily="2" charset="2"/>
              <a:buChar char="v"/>
            </a:pPr>
            <a:r>
              <a:rPr lang="ka-GE" altLang="zh-CN" sz="2400" b="1" dirty="0" smtClean="0">
                <a:latin typeface="Sylfaen" pitchFamily="18" charset="0"/>
                <a:ea typeface="SimSun" pitchFamily="2" charset="-122"/>
              </a:rPr>
              <a:t>სახელმძღვანელო</a:t>
            </a:r>
            <a:r>
              <a:rPr lang="ka-GE" altLang="zh-CN" sz="2400" dirty="0" smtClean="0">
                <a:latin typeface="Sylfaen" pitchFamily="18" charset="0"/>
                <a:ea typeface="SimSun" pitchFamily="2" charset="-122"/>
              </a:rPr>
              <a:t>:</a:t>
            </a:r>
          </a:p>
          <a:p>
            <a:pPr marL="457200" indent="-457200" eaLnBrk="1" hangingPunct="1">
              <a:buFontTx/>
              <a:buNone/>
            </a:pPr>
            <a:r>
              <a:rPr lang="ka-GE" altLang="zh-CN" sz="2400" dirty="0" smtClean="0">
                <a:solidFill>
                  <a:srgbClr val="000000"/>
                </a:solidFill>
                <a:latin typeface="Sylfaen" pitchFamily="18" charset="0"/>
                <a:ea typeface="SimSun" pitchFamily="2" charset="-122"/>
                <a:cs typeface="Times New Roman" pitchFamily="18" charset="0"/>
              </a:rPr>
              <a:t>	”აგრობიოტექნოლოგია”,თბილისი 2012</a:t>
            </a:r>
          </a:p>
          <a:p>
            <a:pPr marL="457200" indent="-457200" eaLnBrk="1" hangingPunct="1">
              <a:buFontTx/>
              <a:buNone/>
            </a:pPr>
            <a:r>
              <a:rPr lang="ka-GE" altLang="zh-CN" sz="2400" dirty="0" smtClean="0">
                <a:solidFill>
                  <a:srgbClr val="000000"/>
                </a:solidFill>
                <a:latin typeface="Sylfaen" pitchFamily="18" charset="0"/>
                <a:ea typeface="SimSun" pitchFamily="2" charset="-122"/>
                <a:cs typeface="Times New Roman" pitchFamily="18" charset="0"/>
              </a:rPr>
              <a:t>	ა.კორახაშვილი მ.გაიდამაშვილი</a:t>
            </a:r>
          </a:p>
          <a:p>
            <a:pPr marL="457200" indent="-457200" eaLnBrk="1" hangingPunct="1">
              <a:buFontTx/>
              <a:buNone/>
            </a:pPr>
            <a:endParaRPr lang="ka-GE" altLang="zh-CN" sz="2400" dirty="0" smtClean="0">
              <a:solidFill>
                <a:srgbClr val="000000"/>
              </a:solidFill>
              <a:latin typeface="Sylfaen" pitchFamily="18" charset="0"/>
              <a:ea typeface="SimSun" pitchFamily="2" charset="-122"/>
              <a:cs typeface="Times New Roman" pitchFamily="18" charset="0"/>
            </a:endParaRPr>
          </a:p>
          <a:p>
            <a:pPr marL="457200" indent="-457200" eaLnBrk="1" hangingPunct="1">
              <a:buFont typeface="Wingdings" pitchFamily="2" charset="2"/>
              <a:buChar char="v"/>
            </a:pPr>
            <a:r>
              <a:rPr lang="ka-GE" sz="2400" b="1" dirty="0" smtClean="0">
                <a:latin typeface="Sylfaen" pitchFamily="18" charset="0"/>
              </a:rPr>
              <a:t>ბიოლოგიის საერთაშორისო</a:t>
            </a:r>
            <a:r>
              <a:rPr lang="en-US" sz="2400" b="1" dirty="0" smtClean="0">
                <a:latin typeface="Sylfaen" pitchFamily="18" charset="0"/>
              </a:rPr>
              <a:t> </a:t>
            </a:r>
            <a:r>
              <a:rPr lang="ka-GE" sz="2400" b="1" dirty="0" smtClean="0">
                <a:latin typeface="Sylfaen" pitchFamily="18" charset="0"/>
              </a:rPr>
              <a:t>სასწავლო ოლიმპიადა (2011-2013):</a:t>
            </a:r>
          </a:p>
          <a:p>
            <a:pPr marL="457200" indent="-457200" eaLnBrk="1" hangingPunct="1">
              <a:buFontTx/>
              <a:buNone/>
            </a:pPr>
            <a:r>
              <a:rPr lang="ka-GE" sz="2400" dirty="0" smtClean="0">
                <a:latin typeface="Sylfaen" pitchFamily="18" charset="0"/>
              </a:rPr>
              <a:t>	მოსწავლეთა ტრეინინგი მცენარეთა ფიზიოლოგიაში </a:t>
            </a:r>
            <a:endParaRPr lang="ru-RU" sz="2400" dirty="0" smtClean="0">
              <a:latin typeface="Sylfaen" pitchFamily="18" charset="0"/>
            </a:endParaRPr>
          </a:p>
          <a:p>
            <a:pPr marL="457200" indent="-457200" eaLnBrk="1" hangingPunct="1">
              <a:buFont typeface="Wingdings" pitchFamily="2" charset="2"/>
              <a:buChar char="v"/>
            </a:pPr>
            <a:endParaRPr lang="ka-GE" altLang="zh-CN" sz="2400" b="1" dirty="0" smtClean="0">
              <a:latin typeface="Sylfaen" pitchFamily="18" charset="0"/>
            </a:endParaRPr>
          </a:p>
          <a:p>
            <a:pPr marL="457200" indent="-457200" eaLnBrk="1" hangingPunct="1">
              <a:buFont typeface="Wingdings" pitchFamily="2" charset="2"/>
              <a:buChar char="v"/>
            </a:pPr>
            <a:endParaRPr lang="ru-RU" sz="2400" dirty="0" smtClean="0">
              <a:latin typeface="Sylfaen" pitchFamily="18" charset="0"/>
            </a:endParaRPr>
          </a:p>
          <a:p>
            <a:pPr marL="457200" indent="-457200" eaLnBrk="1" hangingPunct="1">
              <a:buFont typeface="Wingdings" pitchFamily="2" charset="2"/>
              <a:buChar char="v"/>
            </a:pPr>
            <a:endParaRPr lang="ru-RU" sz="2400" dirty="0" smtClean="0">
              <a:latin typeface="Sylfae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4282" y="3143248"/>
            <a:ext cx="1963662" cy="1347741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ka-GE" sz="1400" b="1" dirty="0" smtClean="0"/>
              <a:t>პორტუგალია</a:t>
            </a:r>
            <a:r>
              <a:rPr lang="ka-GE" sz="1400" b="1" dirty="0"/>
              <a:t>, 1. მელჰადა, ღვინის საწარმო „კავეს მესიას“; </a:t>
            </a:r>
            <a:r>
              <a:rPr lang="ka-GE" sz="1400" b="1" dirty="0" smtClean="0"/>
              <a:t> 2</a:t>
            </a:r>
            <a:r>
              <a:rPr lang="ka-GE" sz="1400" b="1" dirty="0"/>
              <a:t>. გაია, პორტვეინის ცენტრი  „კავეს მესიას</a:t>
            </a:r>
            <a:r>
              <a:rPr lang="ka-GE" sz="1400" b="1" dirty="0" smtClean="0"/>
              <a:t>“ </a:t>
            </a:r>
            <a:endParaRPr lang="en-US" sz="1400" b="1" dirty="0"/>
          </a:p>
          <a:p>
            <a:pPr marL="0" algn="ctr">
              <a:spcBef>
                <a:spcPts val="0"/>
              </a:spcBef>
            </a:pPr>
            <a:endParaRPr lang="en-US" sz="1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14290"/>
            <a:ext cx="1766983" cy="23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7422" y="571480"/>
            <a:ext cx="1476484" cy="23997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7422" y="3500438"/>
            <a:ext cx="1775012" cy="116955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a-GE" sz="1400" b="1" dirty="0" smtClean="0"/>
              <a:t>მიგელ </a:t>
            </a:r>
            <a:r>
              <a:rPr lang="ka-GE" sz="1400" b="1" dirty="0"/>
              <a:t>ჰერნანდესის სახელობის უნივერსიტეტი. ელჩე, ესპანეთი</a:t>
            </a:r>
            <a:r>
              <a:rPr lang="ka-GE" sz="1400" b="1" dirty="0" smtClean="0"/>
              <a:t>.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2643182"/>
            <a:ext cx="189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a-GE" sz="1400" b="1" dirty="0" smtClean="0"/>
              <a:t>ნინო რჩეულიშვილი</a:t>
            </a:r>
          </a:p>
          <a:p>
            <a:pPr algn="ctr"/>
            <a:r>
              <a:rPr lang="ka-GE" sz="1400" b="1" dirty="0" smtClean="0"/>
              <a:t>ბაკალავრი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43108" y="3000372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a-GE" sz="1400" b="1" dirty="0" smtClean="0"/>
              <a:t>დიმიტრი პაპუკაშვილი</a:t>
            </a:r>
          </a:p>
          <a:p>
            <a:pPr algn="ctr"/>
            <a:r>
              <a:rPr lang="ka-GE" sz="1400" b="1" dirty="0" smtClean="0"/>
              <a:t>ბაკალავრი</a:t>
            </a:r>
            <a:endParaRPr lang="en-US" sz="1400" b="1" dirty="0"/>
          </a:p>
        </p:txBody>
      </p:sp>
      <p:pic>
        <p:nvPicPr>
          <p:cNvPr id="15" name="Picture 2" descr="https://fbcdn-sphotos-h-a.akamaihd.net/hphotos-ak-prn2/v/t34/1608738_569892289753260_340586717_n.jpg?oh=aaa133aec0e16b69e71364224133fb14&amp;oe=52EC56C5&amp;__gda__=1391227179_8e4d9d2cd7188f55c3e9c83c0aed78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14290"/>
            <a:ext cx="1501196" cy="20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071934" y="2285992"/>
            <a:ext cx="1937945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ka-GE" sz="1400" b="1" dirty="0" smtClean="0"/>
              <a:t>თეონა სოლომნიშვილი - ბაკალავრი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357686" y="3000372"/>
            <a:ext cx="1643074" cy="92869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ka-GE" sz="1400" b="1" dirty="0" smtClean="0"/>
              <a:t>არისტოტელეს </a:t>
            </a:r>
            <a:r>
              <a:rPr lang="ka-GE" sz="1400" b="1" dirty="0"/>
              <a:t>უნივერსიტეტი. თესალონიკი, საბერძნეთი;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57950" y="56446"/>
            <a:ext cx="25717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7E0000"/>
                </a:solidFill>
                <a:latin typeface="Sylfaen" pitchFamily="18" charset="0"/>
              </a:rPr>
              <a:t>2013 წელს საბაკალავრო პროგრამის „გამოყენებითი ბიომეცნიერებები და ბიოტექნოლოგია“ სტუდენტებმა გაიარეს საწარმოო პრაქტიკა პროგრამასთან მემორანდუმით დაკავშირებულ პარტნიორ კომპანიებში, აქვე შეასრულეს  და წარმატებით დაცვეს საბაკალავრო ნაშრომები: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721" y="5072074"/>
            <a:ext cx="8286807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b="1" dirty="0" smtClean="0"/>
              <a:t>ს.ს. „ინფექციური პათოლოგიის, შიდსის და კლინიკური იმუნოლოგიის სამეცნიერო-პრაქტიკული ცენტრი“;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b="1" dirty="0" smtClean="0"/>
              <a:t>სამედიცინო ცენტრი „ ნეოკლინიკა“;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b="1" dirty="0" smtClean="0"/>
              <a:t>შპს „ ღვინის ლაბორატორია“;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b="1" dirty="0" smtClean="0"/>
              <a:t>ფარმაცევტული კომპანია „გეა“</a:t>
            </a:r>
            <a:endParaRPr lang="en-US" b="1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50825" y="142852"/>
            <a:ext cx="8569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a-GE" sz="3600" b="1" dirty="0">
                <a:solidFill>
                  <a:srgbClr val="7E0000"/>
                </a:solidFill>
                <a:latin typeface="+mj-lt"/>
                <a:ea typeface="+mj-ea"/>
                <a:cs typeface="+mj-cs"/>
              </a:rPr>
              <a:t>სამეცნიერო კვლევები</a:t>
            </a:r>
            <a:endParaRPr lang="ru-RU" sz="3600" b="1" dirty="0">
              <a:solidFill>
                <a:srgbClr val="7E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0034" y="857232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74638">
              <a:spcBef>
                <a:spcPct val="50000"/>
              </a:spcBef>
              <a:buClr>
                <a:srgbClr val="4B4B4B"/>
              </a:buClr>
              <a:buFont typeface="Wingdings" pitchFamily="2" charset="2"/>
              <a:buChar char="q"/>
            </a:pPr>
            <a:r>
              <a:rPr lang="ka-GE" sz="2400" b="1" dirty="0">
                <a:solidFill>
                  <a:srgbClr val="000000"/>
                </a:solidFill>
                <a:latin typeface="AcadNusx" pitchFamily="2" charset="0"/>
                <a:cs typeface="Times New Roman" pitchFamily="18" charset="0"/>
              </a:rPr>
              <a:t>მცენარეული წარმოშობის</a:t>
            </a:r>
            <a:r>
              <a:rPr lang="en-US" sz="2400" b="1" dirty="0">
                <a:solidFill>
                  <a:srgbClr val="000000"/>
                </a:solidFill>
                <a:latin typeface="AcadNusx" pitchFamily="2" charset="0"/>
                <a:cs typeface="Times New Roman" pitchFamily="18" charset="0"/>
              </a:rPr>
              <a:t> </a:t>
            </a:r>
            <a:r>
              <a:rPr lang="ka-GE" sz="2400" b="1" dirty="0">
                <a:solidFill>
                  <a:srgbClr val="000000"/>
                </a:solidFill>
                <a:latin typeface="AcadNusx" pitchFamily="2" charset="0"/>
                <a:cs typeface="Times New Roman" pitchFamily="18" charset="0"/>
              </a:rPr>
              <a:t>ახალი მცენარეული ბიოპესტიციდების გამოვლენა და </a:t>
            </a:r>
            <a:r>
              <a:rPr lang="ka-GE" sz="2400" b="1" dirty="0" smtClean="0">
                <a:solidFill>
                  <a:srgbClr val="000000"/>
                </a:solidFill>
                <a:latin typeface="AcadNusx" pitchFamily="2" charset="0"/>
                <a:cs typeface="Times New Roman" pitchFamily="18" charset="0"/>
              </a:rPr>
              <a:t>განვითარება</a:t>
            </a:r>
            <a:endParaRPr lang="en-US" sz="2400" b="1" dirty="0" smtClean="0">
              <a:solidFill>
                <a:srgbClr val="000000"/>
              </a:solidFill>
              <a:latin typeface="AcadNusx" pitchFamily="2" charset="0"/>
              <a:cs typeface="Times New Roman" pitchFamily="18" charset="0"/>
            </a:endParaRPr>
          </a:p>
          <a:p>
            <a:pPr indent="274638">
              <a:spcBef>
                <a:spcPct val="50000"/>
              </a:spcBef>
              <a:buClr>
                <a:srgbClr val="4B4B4B"/>
              </a:buClr>
              <a:buFont typeface="Wingdings" pitchFamily="2" charset="2"/>
              <a:buChar char="q"/>
            </a:pPr>
            <a:r>
              <a:rPr lang="ka-GE" sz="2400" b="1" dirty="0" smtClean="0">
                <a:solidFill>
                  <a:srgbClr val="000000"/>
                </a:solidFill>
                <a:latin typeface="AcadNusx" pitchFamily="2" charset="0"/>
                <a:cs typeface="Times New Roman" pitchFamily="18" charset="0"/>
              </a:rPr>
              <a:t>მცენარეთა მიკროგამრავლება ქსოვილთა და უჯრედული კულტურების ტექნიკის გამოყენებით</a:t>
            </a:r>
            <a:endParaRPr lang="en-US" sz="2400" b="1" dirty="0" smtClean="0">
              <a:solidFill>
                <a:srgbClr val="000000"/>
              </a:solidFill>
              <a:latin typeface="AcadNusx" pitchFamily="2" charset="0"/>
              <a:cs typeface="Times New Roman" pitchFamily="18" charset="0"/>
            </a:endParaRPr>
          </a:p>
          <a:p>
            <a:pPr indent="274638">
              <a:spcBef>
                <a:spcPct val="50000"/>
              </a:spcBef>
              <a:buClr>
                <a:srgbClr val="4B4B4B"/>
              </a:buClr>
              <a:buFont typeface="Wingdings" pitchFamily="2" charset="2"/>
              <a:buChar char="q"/>
            </a:pPr>
            <a:endParaRPr lang="en-US" sz="2400" b="1" dirty="0">
              <a:solidFill>
                <a:srgbClr val="000000"/>
              </a:solidFill>
              <a:latin typeface="AcadNusx" pitchFamily="2" charset="0"/>
              <a:cs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71472" y="4643446"/>
            <a:ext cx="7500990" cy="1935162"/>
            <a:chOff x="660400" y="4713370"/>
            <a:chExt cx="7634707" cy="1935080"/>
          </a:xfrm>
        </p:grpSpPr>
        <p:pic>
          <p:nvPicPr>
            <p:cNvPr id="6152" name="Picture 6" descr="D:\My Documents\My Pictures\GNSF_519\DSCN0133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60400" y="4724401"/>
              <a:ext cx="2438400" cy="1828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11" descr="D:\My Documents\My Pictures\GNSF_519\DSCN01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4713370"/>
              <a:ext cx="2580107" cy="193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5" descr="D:\My Documents\My Pictures\GNSF_519\GNSF2008\Xvataril_27.03.09\DSCF0585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52800" y="4724400"/>
              <a:ext cx="21336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642910" y="2786058"/>
            <a:ext cx="7605738" cy="1619264"/>
            <a:chOff x="609600" y="3810000"/>
            <a:chExt cx="8265498" cy="2439459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609600" y="3810000"/>
              <a:ext cx="5435616" cy="2439459"/>
              <a:chOff x="609600" y="3810000"/>
              <a:chExt cx="5435616" cy="2439459"/>
            </a:xfrm>
          </p:grpSpPr>
          <p:pic>
            <p:nvPicPr>
              <p:cNvPr id="14" name="Picture 4" descr="E:\laborat\IMG_001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19400" y="3810000"/>
                <a:ext cx="3225816" cy="2419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4" descr="D:\My Documents\My Pictures\PlantPhys\angelfirehibiscus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09600" y="3810000"/>
                <a:ext cx="1896771" cy="2439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5" descr="E:\laborat\IMG_001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72200" y="3962400"/>
              <a:ext cx="2702898" cy="2027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214282" y="1357299"/>
            <a:ext cx="8643997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a-GE" sz="2800" b="1" i="0" u="none" strike="noStrike" cap="none" normalizeH="0" baseline="0" dirty="0" smtClean="0">
                <a:ln>
                  <a:noFill/>
                </a:ln>
                <a:solidFill>
                  <a:srgbClr val="7E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გაგზავნილია: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7E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Gaidamashvili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M.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Khurtsidze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, E. Toxicity of mistletoe (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Viscum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album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L.) chitin-binding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lectin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towards rustic shoulder knot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Apamea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sordens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(Lepidoptera,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Noctuidae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ka-G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South African Journal of Botany.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Khurtsidze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, E.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Gaidamashvili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M. Antifungal activity of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Georgian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Wheat seed extracts against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phytopathogenic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fungi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Fusarium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avenaceum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Cladosporum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herbarum</a:t>
            </a:r>
            <a:r>
              <a:rPr kumimoji="0" lang="ka-G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Bulletin of the Georgian National Academy of Sciences.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a-GE" sz="2000" b="1" i="0" u="none" strike="noStrike" cap="none" normalizeH="0" baseline="0" dirty="0" smtClean="0">
              <a:ln>
                <a:noFill/>
              </a:ln>
              <a:solidFill>
                <a:srgbClr val="7E0000"/>
              </a:solidFill>
              <a:effectLst/>
              <a:latin typeface="Calibri" pitchFamily="34" charset="0"/>
              <a:ea typeface="Calibri" pitchFamily="34" charset="0"/>
              <a:cs typeface="Sylfae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a-GE" sz="2000" b="1" i="0" u="none" strike="noStrike" cap="none" normalizeH="0" baseline="0" dirty="0" smtClean="0">
                <a:ln>
                  <a:noFill/>
                </a:ln>
                <a:solidFill>
                  <a:srgbClr val="7E0000"/>
                </a:solidFill>
                <a:effectLst/>
                <a:latin typeface="Calibri" pitchFamily="34" charset="0"/>
                <a:ea typeface="Calibri" pitchFamily="34" charset="0"/>
                <a:cs typeface="Sylfaen" pitchFamily="18" charset="0"/>
              </a:rPr>
              <a:t>მომზადებულია</a:t>
            </a:r>
            <a:r>
              <a:rPr kumimoji="0" lang="ka-GE" sz="2000" b="1" i="0" u="none" strike="noStrike" cap="none" normalizeH="0" baseline="0" dirty="0" smtClean="0">
                <a:ln>
                  <a:noFill/>
                </a:ln>
                <a:solidFill>
                  <a:srgbClr val="7E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გამოსაცემად: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7E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Gaidamashvili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M.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Gogichaishvili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, A. Establishment of optimal conditions for leaf base protoplast culture in bread wheat (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Triticum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aestivum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L.)</a:t>
            </a:r>
            <a:r>
              <a:rPr kumimoji="0" lang="ka-G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.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Plant Cell Reports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Gaidamashvili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M.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GogichaiSvili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, A. Callus Induction and plant regeneration</a:t>
            </a:r>
            <a:r>
              <a:rPr kumimoji="0" lang="ka-G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ka-G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Georgian genotypes of winter wheat (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Triticum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aestivum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L.)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Bulletin of the Georgian National Academy of Sciences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298" y="357166"/>
            <a:ext cx="478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4000" b="1" dirty="0" smtClean="0">
                <a:solidFill>
                  <a:srgbClr val="7E0000"/>
                </a:solidFill>
                <a:latin typeface="Sylfaen" pitchFamily="18" charset="0"/>
              </a:rPr>
              <a:t>2013 წლის შრომები</a:t>
            </a:r>
            <a:endParaRPr lang="en-US" sz="4000" b="1" dirty="0">
              <a:solidFill>
                <a:srgbClr val="7E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na\Desktop\fastest-growing-career-biochemists-and-biophysicis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2558157" cy="169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Nana\Desktop\HIV_prote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857760"/>
            <a:ext cx="2357422" cy="183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6" descr="C:\Users\Nana\Desktop\biochemistry-main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846" y="4714884"/>
            <a:ext cx="2609872" cy="191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 descr="C:\Users\Nana\Desktop\biochemist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14290"/>
            <a:ext cx="2269435" cy="18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4"/>
          <p:cNvGrpSpPr/>
          <p:nvPr/>
        </p:nvGrpSpPr>
        <p:grpSpPr>
          <a:xfrm>
            <a:off x="1428728" y="2071678"/>
            <a:ext cx="5429288" cy="2500330"/>
            <a:chOff x="5996235" y="601063"/>
            <a:chExt cx="1717924" cy="1308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Vertical Scroll 8"/>
            <p:cNvSpPr/>
            <p:nvPr/>
          </p:nvSpPr>
          <p:spPr>
            <a:xfrm>
              <a:off x="5996235" y="601063"/>
              <a:ext cx="1717924" cy="130819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Vertical Scroll 4"/>
            <p:cNvSpPr/>
            <p:nvPr/>
          </p:nvSpPr>
          <p:spPr>
            <a:xfrm>
              <a:off x="6159760" y="764588"/>
              <a:ext cx="1390874" cy="1062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4000" b="1" kern="1200" dirty="0" smtClean="0">
                  <a:solidFill>
                    <a:schemeClr val="tx1"/>
                  </a:solidFill>
                </a:rPr>
                <a:t>ბიოქიმია</a:t>
              </a:r>
              <a:endParaRPr lang="en-US" sz="40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a-GE" dirty="0" smtClean="0">
                <a:solidFill>
                  <a:srgbClr val="7E0000"/>
                </a:solidFill>
                <a:effectLst/>
              </a:rPr>
              <a:t>ბიოქიმიის მიმართულების სამეცნიერო გუნდი</a:t>
            </a:r>
            <a:endParaRPr lang="en-US" dirty="0" smtClean="0">
              <a:solidFill>
                <a:srgbClr val="7E0000"/>
              </a:solidFill>
              <a:effectLst/>
            </a:endParaRPr>
          </a:p>
        </p:txBody>
      </p:sp>
      <p:pic>
        <p:nvPicPr>
          <p:cNvPr id="16388" name="Picture 2" descr="C:\Documents and Settings\user\Desktop\IMG_89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7286676" cy="484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928926" y="571480"/>
            <a:ext cx="3429024" cy="725470"/>
          </a:xfrm>
        </p:spPr>
        <p:txBody>
          <a:bodyPr>
            <a:noAutofit/>
          </a:bodyPr>
          <a:lstStyle/>
          <a:p>
            <a:r>
              <a:rPr lang="ka-GE" sz="4400" b="1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თემატიკა:</a:t>
            </a:r>
            <a:endParaRPr lang="en-US" sz="4400" dirty="0" smtClean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" y="2028828"/>
            <a:ext cx="9144000" cy="4757758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b="1" dirty="0" smtClean="0">
                <a:latin typeface="Sylfaen" pitchFamily="18" charset="0"/>
              </a:rPr>
              <a:t>1.ცირკადული რიტმის დაღვევით და ინდივიდის იზოლირებით გამოწვეული ქრონიკული სტრესის შედეგად ნერვული უჯრედის მეტაბოლიზმის ცვლილებები და მათი პრევენციული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ka-GE" b="1" dirty="0" smtClean="0">
                <a:latin typeface="Sylfaen" pitchFamily="18" charset="0"/>
              </a:rPr>
              <a:t>      შესაძლებლობების კვლევა;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b="1" dirty="0" smtClean="0">
                <a:latin typeface="Sylfaen" pitchFamily="18" charset="0"/>
              </a:rPr>
              <a:t>2.ბუნებრივად  აგრესიულ-მკვლელ და  არააგრესიულ ცხოველებში ფსიქო-ემოციური სტრესით გამოწვეული ცალკეული ნეიროდეგენერაციული ცვლილებების გამოვლენა;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b="1" dirty="0" smtClean="0">
                <a:latin typeface="Sylfaen" pitchFamily="18" charset="0"/>
              </a:rPr>
              <a:t>3.მცენარეული ლექტინები -  ძლიერი ტოქსიკური ნაერთები, მათი მოქმედების  მექანიზმის დადგენა და თავდაცვითი  შესაძლებლობების კვლევა;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b="1" dirty="0" smtClean="0">
                <a:latin typeface="Sylfaen" pitchFamily="18" charset="0"/>
              </a:rPr>
              <a:t>4.ბუნებრივი ანტიოქსიდანტების - მცენარეული ფლავინოიდების  გავლენა ზოგიერთი დაავადების კორექტირებისათვის;ოლოგიებში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b="1" dirty="0" smtClean="0">
                <a:latin typeface="Sylfaen" pitchFamily="18" charset="0"/>
              </a:rPr>
              <a:t>5.პროსტატის ჯირკვლის პათოლოგიებში ენდემური ლექტინების იდენტიფიკაცია და მათი როლის დადგენა პათოლოგიის  ფორმირების პროცესში;</a:t>
            </a:r>
            <a:endParaRPr lang="en-US" b="1" dirty="0"/>
          </a:p>
        </p:txBody>
      </p:sp>
      <p:pic>
        <p:nvPicPr>
          <p:cNvPr id="8197" name="Picture 4" descr="C:\Users\Nana\Desktop\Foto &amp; Video\foto\_MG_0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C:\Users\Nana\Desktop\Foto &amp; Video\foto\_MG_0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8663" y="0"/>
            <a:ext cx="191293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643182"/>
            <a:ext cx="8686800" cy="400052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a-GE" b="1" dirty="0" smtClean="0"/>
              <a:t>      თავის ტვინში მიმდინარე იმ მეტაბოლური პროცესების შესწავლა, რომლებიც ვითარდება ორგანიზმის მოხვედრით საზოგადოებაში არსებულთან მიახლოებულ სტრესულ პირობებში (იზოლირება და დღე-ღამური რიტმის დარღვევა) და წარმოადგენს ნერვული  უჯრედის ენერგეტიკული დონის ცვლილების საფუძველს, რაც აისახება პათოლოგიების ფორმირებაში</a:t>
            </a:r>
            <a:endParaRPr lang="en-US" b="1" dirty="0"/>
          </a:p>
        </p:txBody>
      </p:sp>
      <p:pic>
        <p:nvPicPr>
          <p:cNvPr id="7172" name="Picture 2" descr="C:\Users\Nana\Desktop\v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428860" cy="182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00364" y="214290"/>
            <a:ext cx="579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3600" b="1" dirty="0" smtClean="0">
                <a:solidFill>
                  <a:srgbClr val="7E0000"/>
                </a:solidFill>
              </a:rPr>
              <a:t>სტრესის მოლეკულური  მექანიზმის</a:t>
            </a:r>
            <a:br>
              <a:rPr lang="ka-GE" sz="3600" b="1" dirty="0" smtClean="0">
                <a:solidFill>
                  <a:srgbClr val="7E0000"/>
                </a:solidFill>
              </a:rPr>
            </a:br>
            <a:r>
              <a:rPr lang="ka-GE" sz="3600" b="1" dirty="0" smtClean="0">
                <a:solidFill>
                  <a:srgbClr val="7E0000"/>
                </a:solidFill>
              </a:rPr>
              <a:t> შემსწავლელი სამეცნიერო ინსტიტუტი</a:t>
            </a:r>
            <a:endParaRPr lang="en-US" sz="36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 smtClean="0">
                <a:solidFill>
                  <a:srgbClr val="7E0000"/>
                </a:solidFill>
                <a:effectLst/>
              </a:rPr>
              <a:t>2013 წელს გამოქვეყნებული სამეცნიერო პუბლიკაციები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709160"/>
          </a:xfrm>
        </p:spPr>
        <p:txBody>
          <a:bodyPr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err="1" smtClean="0"/>
              <a:t>Dachanidze</a:t>
            </a:r>
            <a:r>
              <a:rPr lang="ka-GE" b="1" dirty="0" smtClean="0"/>
              <a:t> </a:t>
            </a:r>
            <a:r>
              <a:rPr lang="en-US" b="1" dirty="0" smtClean="0"/>
              <a:t>N</a:t>
            </a:r>
            <a:r>
              <a:rPr lang="ka-GE" b="1" dirty="0" smtClean="0"/>
              <a:t>.,</a:t>
            </a:r>
            <a:r>
              <a:rPr lang="en-US" b="1" dirty="0" smtClean="0"/>
              <a:t> </a:t>
            </a:r>
            <a:r>
              <a:rPr lang="en-US" b="1" dirty="0" err="1" smtClean="0"/>
              <a:t>Burjanadze</a:t>
            </a:r>
            <a:r>
              <a:rPr lang="ka-GE" b="1" dirty="0" smtClean="0"/>
              <a:t> </a:t>
            </a:r>
            <a:r>
              <a:rPr lang="en-US" b="1" dirty="0" smtClean="0"/>
              <a:t>G., </a:t>
            </a:r>
            <a:r>
              <a:rPr lang="en-US" b="1" dirty="0" err="1" smtClean="0"/>
              <a:t>Kuchukashvili</a:t>
            </a:r>
            <a:r>
              <a:rPr lang="en-US" b="1" dirty="0" smtClean="0"/>
              <a:t> Z., </a:t>
            </a:r>
            <a:r>
              <a:rPr lang="en-US" b="1" dirty="0" err="1" smtClean="0"/>
              <a:t>MenabdeK</a:t>
            </a:r>
            <a:r>
              <a:rPr lang="en-US" b="1" dirty="0" smtClean="0"/>
              <a:t>, </a:t>
            </a:r>
            <a:r>
              <a:rPr lang="en-US" b="1" dirty="0" err="1" smtClean="0"/>
              <a:t>Koshoridze</a:t>
            </a:r>
            <a:r>
              <a:rPr lang="en-US" b="1" dirty="0" smtClean="0"/>
              <a:t> N. Lipid </a:t>
            </a:r>
            <a:r>
              <a:rPr lang="en-US" b="1" dirty="0" err="1" smtClean="0"/>
              <a:t>Peroxidation</a:t>
            </a:r>
            <a:r>
              <a:rPr lang="en-US" b="1" dirty="0" smtClean="0"/>
              <a:t> and Antioxidant System Activity Changes of Rat Blood and Cardiac Muscle Cells Under Chronic Stress.  International Journal of Biochemistry and Biophysics 1(1): 16-21, 2013.;</a:t>
            </a:r>
            <a:r>
              <a:rPr lang="en-US" b="1" i="1" dirty="0" smtClean="0"/>
              <a:t> .  </a:t>
            </a:r>
            <a:r>
              <a:rPr lang="en-US" b="1" i="1" dirty="0" smtClean="0">
                <a:solidFill>
                  <a:srgbClr val="7E0000"/>
                </a:solidFill>
              </a:rPr>
              <a:t>Imp.-factor 0.98</a:t>
            </a:r>
            <a:endParaRPr lang="en-US" b="1" dirty="0" smtClean="0">
              <a:solidFill>
                <a:srgbClr val="7E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N </a:t>
            </a:r>
            <a:r>
              <a:rPr lang="en-US" b="1" dirty="0" err="1" smtClean="0"/>
              <a:t>Dachanidze</a:t>
            </a:r>
            <a:r>
              <a:rPr lang="en-US" b="1" dirty="0" smtClean="0"/>
              <a:t>, G </a:t>
            </a:r>
            <a:r>
              <a:rPr lang="en-US" b="1" dirty="0" err="1" smtClean="0"/>
              <a:t>Burjanadze</a:t>
            </a:r>
            <a:r>
              <a:rPr lang="en-US" b="1" dirty="0" smtClean="0"/>
              <a:t>, Z </a:t>
            </a:r>
            <a:r>
              <a:rPr lang="en-US" b="1" dirty="0" err="1" smtClean="0"/>
              <a:t>Kuchukashvili</a:t>
            </a:r>
            <a:r>
              <a:rPr lang="en-US" b="1" dirty="0" smtClean="0"/>
              <a:t>, K </a:t>
            </a:r>
            <a:r>
              <a:rPr lang="en-US" b="1" dirty="0" err="1" smtClean="0"/>
              <a:t>Menabde</a:t>
            </a:r>
            <a:r>
              <a:rPr lang="en-US" b="1" dirty="0" smtClean="0"/>
              <a:t>, N </a:t>
            </a:r>
            <a:r>
              <a:rPr lang="en-US" b="1" dirty="0" err="1" smtClean="0"/>
              <a:t>Koshoridze</a:t>
            </a:r>
            <a:r>
              <a:rPr lang="en-US" b="1" dirty="0" smtClean="0"/>
              <a:t>. Functioning of the Antioxidant System under Psycho-Emotional Stress. J of Stress Physiology &amp; Biochemistry, Vol. 9 No. 4, pp. 122—131, 2013;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N </a:t>
            </a:r>
            <a:r>
              <a:rPr lang="en-US" b="1" dirty="0" err="1" smtClean="0"/>
              <a:t>Dachanidze</a:t>
            </a:r>
            <a:r>
              <a:rPr lang="en-US" b="1" dirty="0" smtClean="0"/>
              <a:t>, G </a:t>
            </a:r>
            <a:r>
              <a:rPr lang="en-US" b="1" dirty="0" err="1" smtClean="0"/>
              <a:t>Burjanadze</a:t>
            </a:r>
            <a:r>
              <a:rPr lang="en-US" b="1" dirty="0" smtClean="0"/>
              <a:t>, Z </a:t>
            </a:r>
            <a:r>
              <a:rPr lang="en-US" b="1" dirty="0" err="1" smtClean="0"/>
              <a:t>Kuchukashvili</a:t>
            </a:r>
            <a:r>
              <a:rPr lang="en-US" b="1" dirty="0" smtClean="0"/>
              <a:t>, K </a:t>
            </a:r>
            <a:r>
              <a:rPr lang="en-US" b="1" dirty="0" err="1" smtClean="0"/>
              <a:t>Menabde</a:t>
            </a:r>
            <a:r>
              <a:rPr lang="en-US" b="1" dirty="0" smtClean="0"/>
              <a:t>, N </a:t>
            </a:r>
            <a:r>
              <a:rPr lang="en-US" b="1" dirty="0" err="1" smtClean="0"/>
              <a:t>Koshoridze</a:t>
            </a:r>
            <a:r>
              <a:rPr lang="en-US" b="1" dirty="0" smtClean="0"/>
              <a:t>. Changes in Activity of Hippocampus </a:t>
            </a:r>
            <a:r>
              <a:rPr lang="en-US" b="1" dirty="0" err="1" smtClean="0"/>
              <a:t>Creatine</a:t>
            </a:r>
            <a:r>
              <a:rPr lang="en-US" b="1" dirty="0" smtClean="0"/>
              <a:t> </a:t>
            </a:r>
            <a:r>
              <a:rPr lang="en-US" b="1" dirty="0" err="1" smtClean="0"/>
              <a:t>Kinase</a:t>
            </a:r>
            <a:r>
              <a:rPr lang="en-US" b="1" dirty="0" smtClean="0"/>
              <a:t> Under Circadian rhythm Disorders.  Biol. Rhythm Res</a:t>
            </a:r>
            <a:r>
              <a:rPr lang="en-US" b="1" i="1" dirty="0" smtClean="0"/>
              <a:t>.  </a:t>
            </a:r>
            <a:r>
              <a:rPr lang="en-US" b="1" i="1" dirty="0" smtClean="0">
                <a:solidFill>
                  <a:srgbClr val="7E0000"/>
                </a:solidFill>
              </a:rPr>
              <a:t>Imp.-factor 1.0</a:t>
            </a:r>
            <a:r>
              <a:rPr lang="en-US" b="1" dirty="0" smtClean="0">
                <a:solidFill>
                  <a:srgbClr val="7E0000"/>
                </a:solidFill>
              </a:rPr>
              <a:t>5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b="1" i="1" dirty="0" smtClean="0"/>
              <a:t>მიღებულია დასაბეჭდად: </a:t>
            </a:r>
            <a:r>
              <a:rPr lang="en-US" b="1" dirty="0" smtClean="0"/>
              <a:t>George </a:t>
            </a:r>
            <a:r>
              <a:rPr lang="en-US" b="1" dirty="0" err="1" smtClean="0"/>
              <a:t>Burjanadze</a:t>
            </a:r>
            <a:r>
              <a:rPr lang="en-US" b="1" dirty="0" smtClean="0"/>
              <a:t>, </a:t>
            </a:r>
            <a:r>
              <a:rPr lang="en-US" b="1" dirty="0" err="1" smtClean="0"/>
              <a:t>Zurab</a:t>
            </a:r>
            <a:r>
              <a:rPr lang="en-US" b="1" dirty="0" smtClean="0"/>
              <a:t> </a:t>
            </a:r>
            <a:r>
              <a:rPr lang="en-US" b="1" dirty="0" err="1" smtClean="0"/>
              <a:t>kuchukashvili</a:t>
            </a:r>
            <a:r>
              <a:rPr lang="en-US" b="1" dirty="0" smtClean="0"/>
              <a:t>, </a:t>
            </a:r>
            <a:r>
              <a:rPr lang="en-US" b="1" dirty="0" err="1" smtClean="0"/>
              <a:t>Natali</a:t>
            </a:r>
            <a:r>
              <a:rPr lang="en-US" b="1" dirty="0" smtClean="0"/>
              <a:t> </a:t>
            </a:r>
            <a:r>
              <a:rPr lang="en-US" b="1" dirty="0" err="1" smtClean="0"/>
              <a:t>Dachanidze</a:t>
            </a:r>
            <a:r>
              <a:rPr lang="en-US" b="1" dirty="0" smtClean="0"/>
              <a:t>, </a:t>
            </a:r>
            <a:r>
              <a:rPr lang="en-US" b="1" dirty="0" err="1" smtClean="0"/>
              <a:t>Matrona</a:t>
            </a:r>
            <a:r>
              <a:rPr lang="en-US" b="1" dirty="0" smtClean="0"/>
              <a:t> </a:t>
            </a:r>
            <a:r>
              <a:rPr lang="en-US" b="1" dirty="0" err="1" smtClean="0"/>
              <a:t>Chachua</a:t>
            </a:r>
            <a:r>
              <a:rPr lang="en-US" b="1" dirty="0" smtClean="0"/>
              <a:t>, </a:t>
            </a:r>
            <a:r>
              <a:rPr lang="en-US" b="1" dirty="0" err="1" smtClean="0"/>
              <a:t>Ketevan</a:t>
            </a:r>
            <a:r>
              <a:rPr lang="en-US" b="1" dirty="0" smtClean="0"/>
              <a:t> </a:t>
            </a:r>
            <a:r>
              <a:rPr lang="en-US" b="1" dirty="0" err="1" smtClean="0"/>
              <a:t>Menabde</a:t>
            </a:r>
            <a:r>
              <a:rPr lang="en-US" b="1" dirty="0" smtClean="0"/>
              <a:t>, </a:t>
            </a:r>
            <a:r>
              <a:rPr lang="en-US" b="1" dirty="0" err="1" smtClean="0"/>
              <a:t>Mariam</a:t>
            </a:r>
            <a:r>
              <a:rPr lang="en-US" b="1" dirty="0" smtClean="0"/>
              <a:t> </a:t>
            </a:r>
            <a:r>
              <a:rPr lang="en-US" b="1" dirty="0" err="1" smtClean="0"/>
              <a:t>Mikadze</a:t>
            </a:r>
            <a:r>
              <a:rPr lang="en-US" b="1" dirty="0" smtClean="0"/>
              <a:t>, Nana </a:t>
            </a:r>
            <a:r>
              <a:rPr lang="en-US" b="1" dirty="0" err="1" smtClean="0"/>
              <a:t>Koshoridze</a:t>
            </a:r>
            <a:r>
              <a:rPr lang="ka-GE" b="1" dirty="0" smtClean="0"/>
              <a:t> .</a:t>
            </a:r>
            <a:r>
              <a:rPr lang="en-US" b="1" dirty="0" smtClean="0"/>
              <a:t>Changes in Activity of Brain </a:t>
            </a:r>
            <a:r>
              <a:rPr lang="en-US" b="1" dirty="0" err="1" smtClean="0"/>
              <a:t>Creatine</a:t>
            </a:r>
            <a:r>
              <a:rPr lang="en-US" b="1" dirty="0" smtClean="0"/>
              <a:t> </a:t>
            </a:r>
            <a:r>
              <a:rPr lang="en-US" b="1" dirty="0" err="1" smtClean="0"/>
              <a:t>Kinase</a:t>
            </a:r>
            <a:r>
              <a:rPr lang="en-US" b="1" dirty="0" smtClean="0"/>
              <a:t> Under Stress Conditions</a:t>
            </a:r>
            <a:r>
              <a:rPr lang="ka-GE" b="1" dirty="0" smtClean="0"/>
              <a:t> </a:t>
            </a:r>
            <a:r>
              <a:rPr lang="en-US" b="1" i="1" dirty="0" smtClean="0">
                <a:solidFill>
                  <a:srgbClr val="7E0000"/>
                </a:solidFill>
              </a:rPr>
              <a:t>Imp.-factor 1.0</a:t>
            </a:r>
            <a:r>
              <a:rPr lang="ka-GE" b="1" i="1" dirty="0" smtClean="0">
                <a:solidFill>
                  <a:srgbClr val="7E0000"/>
                </a:solidFill>
              </a:rPr>
              <a:t>7;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err="1" smtClean="0"/>
              <a:t>Kuchukashvili</a:t>
            </a:r>
            <a:r>
              <a:rPr lang="en-US" b="1" dirty="0" smtClean="0"/>
              <a:t> Z., </a:t>
            </a:r>
            <a:r>
              <a:rPr lang="en-US" b="1" dirty="0" err="1" smtClean="0"/>
              <a:t>Chipashvili</a:t>
            </a:r>
            <a:r>
              <a:rPr lang="en-US" b="1" dirty="0" smtClean="0"/>
              <a:t> M., </a:t>
            </a:r>
            <a:r>
              <a:rPr lang="en-US" b="1" dirty="0" err="1" smtClean="0"/>
              <a:t>Lekiashvili</a:t>
            </a:r>
            <a:r>
              <a:rPr lang="en-US" b="1" dirty="0" smtClean="0"/>
              <a:t> L., </a:t>
            </a:r>
            <a:r>
              <a:rPr lang="en-US" b="1" dirty="0" err="1" smtClean="0"/>
              <a:t>Mikadze</a:t>
            </a:r>
            <a:r>
              <a:rPr lang="en-US" b="1" dirty="0" smtClean="0"/>
              <a:t> M</a:t>
            </a:r>
            <a:r>
              <a:rPr lang="ka-GE" b="1" dirty="0" smtClean="0"/>
              <a:t>. </a:t>
            </a:r>
            <a:r>
              <a:rPr lang="en-US" b="1" dirty="0" smtClean="0"/>
              <a:t>Activity of White Rat Antioxidant System under Chronic Stress</a:t>
            </a:r>
            <a:r>
              <a:rPr lang="ka-GE" b="1" dirty="0" smtClean="0"/>
              <a:t>. </a:t>
            </a:r>
            <a:r>
              <a:rPr lang="en-US" b="1" dirty="0" err="1" smtClean="0"/>
              <a:t>Geor</a:t>
            </a:r>
            <a:r>
              <a:rPr lang="en-US" b="1" dirty="0" smtClean="0"/>
              <a:t>. Med. New.</a:t>
            </a:r>
            <a:endParaRPr lang="ru-RU" b="1" dirty="0" smtClean="0"/>
          </a:p>
          <a:p>
            <a:endParaRPr lang="en-US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20762"/>
          </a:xfrm>
        </p:spPr>
        <p:txBody>
          <a:bodyPr>
            <a:noAutofit/>
          </a:bodyPr>
          <a:lstStyle/>
          <a:p>
            <a:r>
              <a:rPr lang="ka-GE" sz="3400" dirty="0" smtClean="0">
                <a:solidFill>
                  <a:srgbClr val="7E0000"/>
                </a:solidFill>
                <a:effectLst/>
              </a:rPr>
              <a:t>2013 წელს </a:t>
            </a:r>
            <a:r>
              <a:rPr lang="ka-GE" sz="3400" dirty="0" smtClean="0">
                <a:solidFill>
                  <a:srgbClr val="7E0000"/>
                </a:solidFill>
                <a:effectLst/>
              </a:rPr>
              <a:t>გამოცემული </a:t>
            </a:r>
            <a:r>
              <a:rPr lang="ka-GE" sz="3400" b="1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სახელმძღვანელო</a:t>
            </a:r>
            <a:endParaRPr lang="en-US" sz="3400" b="1" dirty="0" smtClean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8868"/>
            <a:ext cx="3857620" cy="282893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ka-GE" b="1" i="1" dirty="0" smtClean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a-GE" b="1" i="1" dirty="0" smtClean="0"/>
              <a:t>ნანა კოშორიძე </a:t>
            </a:r>
            <a:r>
              <a:rPr lang="ka-GE" dirty="0" smtClean="0"/>
              <a:t> </a:t>
            </a:r>
            <a:r>
              <a:rPr lang="ka-GE" dirty="0" smtClean="0">
                <a:solidFill>
                  <a:srgbClr val="7E0000"/>
                </a:solidFill>
              </a:rPr>
              <a:t>ბიოქიმია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ka-GE" dirty="0" smtClean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a-GE" dirty="0" smtClean="0"/>
              <a:t> </a:t>
            </a:r>
            <a:r>
              <a:rPr lang="ka-GE" sz="2800" dirty="0" smtClean="0"/>
              <a:t>თსუ გამომცემლობა </a:t>
            </a:r>
            <a:endParaRPr lang="en-US" sz="28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357298"/>
            <a:ext cx="4830693" cy="505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000364" y="214290"/>
            <a:ext cx="5929354" cy="1857364"/>
          </a:xfrm>
        </p:spPr>
        <p:txBody>
          <a:bodyPr>
            <a:normAutofit/>
          </a:bodyPr>
          <a:lstStyle/>
          <a:p>
            <a:r>
              <a:rPr lang="ka-GE" sz="3600" b="1" dirty="0" smtClean="0">
                <a:solidFill>
                  <a:srgbClr val="C00000"/>
                </a:solidFill>
                <a:effectLst/>
                <a:latin typeface="Sylfaen" pitchFamily="18" charset="0"/>
              </a:rPr>
              <a:t>მონაწილეობა </a:t>
            </a:r>
            <a:r>
              <a:rPr lang="ka-GE" sz="3600" b="1" dirty="0" smtClean="0">
                <a:solidFill>
                  <a:srgbClr val="C00000"/>
                </a:solidFill>
                <a:effectLst/>
                <a:latin typeface="Sylfaen" pitchFamily="18" charset="0"/>
              </a:rPr>
              <a:t>სხვადასხვა საერთაშორისო </a:t>
            </a:r>
            <a:r>
              <a:rPr lang="ka-GE" sz="3600" b="1" dirty="0" smtClean="0">
                <a:solidFill>
                  <a:srgbClr val="C00000"/>
                </a:solidFill>
                <a:effectLst/>
                <a:latin typeface="Sylfaen" pitchFamily="18" charset="0"/>
              </a:rPr>
              <a:t>ფორუმში </a:t>
            </a:r>
            <a:endParaRPr lang="en-US" sz="2400" dirty="0" smtClean="0">
              <a:solidFill>
                <a:srgbClr val="C0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8868"/>
            <a:ext cx="9144000" cy="421484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latin typeface="Sylfaen" pitchFamily="18" charset="0"/>
              </a:rPr>
              <a:t>Cell </a:t>
            </a:r>
            <a:r>
              <a:rPr lang="en-US" sz="2600" b="1" dirty="0" smtClean="0">
                <a:latin typeface="Sylfaen" pitchFamily="18" charset="0"/>
              </a:rPr>
              <a:t>Symposia </a:t>
            </a:r>
            <a:r>
              <a:rPr lang="en-US" sz="2600" b="1" dirty="0" err="1" smtClean="0">
                <a:latin typeface="Sylfaen" pitchFamily="18" charset="0"/>
              </a:rPr>
              <a:t>Mitochondria:from</a:t>
            </a:r>
            <a:r>
              <a:rPr lang="en-US" sz="2600" b="1" dirty="0" smtClean="0">
                <a:latin typeface="Sylfaen" pitchFamily="18" charset="0"/>
              </a:rPr>
              <a:t> Signaling to </a:t>
            </a:r>
            <a:r>
              <a:rPr lang="en-US" sz="2600" b="1" dirty="0" smtClean="0">
                <a:latin typeface="Sylfaen" pitchFamily="18" charset="0"/>
              </a:rPr>
              <a:t>Disease</a:t>
            </a:r>
            <a:r>
              <a:rPr lang="ka-GE" sz="2600" b="1" dirty="0" smtClean="0">
                <a:latin typeface="Sylfaen" pitchFamily="18" charset="0"/>
              </a:rPr>
              <a:t> </a:t>
            </a:r>
            <a:r>
              <a:rPr lang="en-US" sz="2600" b="1" dirty="0" smtClean="0">
                <a:latin typeface="Sylfaen" pitchFamily="18" charset="0"/>
              </a:rPr>
              <a:t>Psycho-emotional </a:t>
            </a:r>
            <a:r>
              <a:rPr lang="en-US" sz="2600" b="1" dirty="0" smtClean="0">
                <a:latin typeface="Sylfaen" pitchFamily="18" charset="0"/>
              </a:rPr>
              <a:t>stress and antioxidant system in brain mitochondria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latin typeface="Sylfaen" pitchFamily="18" charset="0"/>
              </a:rPr>
              <a:t>Lisbon, Portugal, 5-7 May, </a:t>
            </a:r>
            <a:r>
              <a:rPr lang="en-US" sz="2600" b="1" dirty="0" smtClean="0">
                <a:latin typeface="Sylfaen" pitchFamily="18" charset="0"/>
              </a:rPr>
              <a:t>2013</a:t>
            </a:r>
            <a:endParaRPr lang="ka-GE" sz="26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en-US" sz="26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latin typeface="Sylfaen" pitchFamily="18" charset="0"/>
              </a:rPr>
              <a:t>22nd </a:t>
            </a:r>
            <a:r>
              <a:rPr lang="en-US" sz="2600" b="1" dirty="0" smtClean="0">
                <a:latin typeface="Sylfaen" pitchFamily="18" charset="0"/>
              </a:rPr>
              <a:t>JUBMB and 37th FEBS Congress "From Single Molecules to System </a:t>
            </a:r>
            <a:r>
              <a:rPr lang="en-US" sz="2600" b="1" dirty="0" smtClean="0">
                <a:latin typeface="Sylfaen" pitchFamily="18" charset="0"/>
              </a:rPr>
              <a:t>Biology”</a:t>
            </a:r>
            <a:r>
              <a:rPr lang="ka-GE" sz="2600" b="1" dirty="0" smtClean="0">
                <a:latin typeface="Sylfaen" pitchFamily="18" charset="0"/>
              </a:rPr>
              <a:t> </a:t>
            </a:r>
            <a:r>
              <a:rPr lang="en-US" sz="2600" b="1" dirty="0" smtClean="0">
                <a:latin typeface="Sylfaen" pitchFamily="18" charset="0"/>
              </a:rPr>
              <a:t>Brain </a:t>
            </a:r>
            <a:r>
              <a:rPr lang="en-US" sz="2600" b="1" dirty="0" smtClean="0">
                <a:latin typeface="Sylfaen" pitchFamily="18" charset="0"/>
              </a:rPr>
              <a:t>mitochondria and long-lasting psycho-emotional stress, September 4-9, </a:t>
            </a:r>
            <a:r>
              <a:rPr lang="en-US" sz="2600" b="1" dirty="0" err="1" smtClean="0">
                <a:latin typeface="Sylfaen" pitchFamily="18" charset="0"/>
              </a:rPr>
              <a:t>Sevilla</a:t>
            </a:r>
            <a:r>
              <a:rPr lang="en-US" sz="2600" b="1" dirty="0" smtClean="0">
                <a:latin typeface="Sylfaen" pitchFamily="18" charset="0"/>
              </a:rPr>
              <a:t>, </a:t>
            </a:r>
            <a:r>
              <a:rPr lang="en-US" sz="2600" b="1" dirty="0" smtClean="0">
                <a:latin typeface="Sylfaen" pitchFamily="18" charset="0"/>
              </a:rPr>
              <a:t>Spain</a:t>
            </a:r>
            <a:endParaRPr lang="ka-GE" sz="26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ka-GE" sz="2600" b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latin typeface="Sylfaen" pitchFamily="18" charset="0"/>
              </a:rPr>
              <a:t>Tbilisi </a:t>
            </a:r>
            <a:r>
              <a:rPr lang="en-US" sz="2600" b="1" dirty="0" smtClean="0">
                <a:latin typeface="Sylfaen" pitchFamily="18" charset="0"/>
              </a:rPr>
              <a:t>Inter. Conference. Merging neuroscience and medicine: Implications for brain disorders, Tbilisi, Georgia, 1-4- October, 2013. </a:t>
            </a:r>
            <a:r>
              <a:rPr lang="en-US" sz="2600" b="1" dirty="0" err="1" smtClean="0">
                <a:latin typeface="Sylfaen" pitchFamily="18" charset="0"/>
              </a:rPr>
              <a:t>Burjanadze</a:t>
            </a:r>
            <a:r>
              <a:rPr lang="ka-GE" sz="2600" b="1" dirty="0" smtClean="0">
                <a:latin typeface="Sylfaen" pitchFamily="18" charset="0"/>
              </a:rPr>
              <a:t> </a:t>
            </a:r>
            <a:r>
              <a:rPr lang="en-US" sz="2600" b="1" dirty="0" smtClean="0">
                <a:latin typeface="Sylfaen" pitchFamily="18" charset="0"/>
              </a:rPr>
              <a:t>G., </a:t>
            </a:r>
            <a:r>
              <a:rPr lang="en-US" sz="2600" b="1" dirty="0" err="1" smtClean="0">
                <a:latin typeface="Sylfaen" pitchFamily="18" charset="0"/>
              </a:rPr>
              <a:t>Kuchukashvili</a:t>
            </a:r>
            <a:r>
              <a:rPr lang="en-US" sz="2600" b="1" dirty="0" smtClean="0">
                <a:latin typeface="Sylfaen" pitchFamily="18" charset="0"/>
              </a:rPr>
              <a:t> Z., </a:t>
            </a:r>
            <a:r>
              <a:rPr lang="en-US" sz="2600" b="1" dirty="0" err="1" smtClean="0">
                <a:latin typeface="Sylfaen" pitchFamily="18" charset="0"/>
              </a:rPr>
              <a:t>Dachanidze</a:t>
            </a:r>
            <a:r>
              <a:rPr lang="ka-GE" sz="2600" b="1" dirty="0" smtClean="0">
                <a:latin typeface="Sylfaen" pitchFamily="18" charset="0"/>
              </a:rPr>
              <a:t> </a:t>
            </a:r>
            <a:r>
              <a:rPr lang="en-US" sz="2600" b="1" dirty="0" smtClean="0">
                <a:latin typeface="Sylfaen" pitchFamily="18" charset="0"/>
              </a:rPr>
              <a:t>N</a:t>
            </a:r>
            <a:r>
              <a:rPr lang="ka-GE" sz="2600" b="1" dirty="0" smtClean="0">
                <a:latin typeface="Sylfaen" pitchFamily="18" charset="0"/>
              </a:rPr>
              <a:t>,</a:t>
            </a:r>
            <a:r>
              <a:rPr lang="en-US" sz="2600" b="1" dirty="0" smtClean="0">
                <a:latin typeface="Sylfaen" pitchFamily="18" charset="0"/>
              </a:rPr>
              <a:t> </a:t>
            </a:r>
            <a:r>
              <a:rPr lang="en-US" sz="2600" b="1" dirty="0" err="1" smtClean="0">
                <a:latin typeface="Sylfaen" pitchFamily="18" charset="0"/>
              </a:rPr>
              <a:t>Menabde</a:t>
            </a:r>
            <a:r>
              <a:rPr lang="ka-GE" sz="2600" b="1" dirty="0" smtClean="0">
                <a:latin typeface="Sylfaen" pitchFamily="18" charset="0"/>
              </a:rPr>
              <a:t> </a:t>
            </a:r>
            <a:r>
              <a:rPr lang="en-US" sz="2600" b="1" dirty="0" smtClean="0">
                <a:latin typeface="Sylfaen" pitchFamily="18" charset="0"/>
              </a:rPr>
              <a:t>K</a:t>
            </a:r>
            <a:r>
              <a:rPr lang="ka-GE" sz="2600" b="1" dirty="0" smtClean="0">
                <a:latin typeface="Sylfaen" pitchFamily="18" charset="0"/>
              </a:rPr>
              <a:t>,</a:t>
            </a:r>
            <a:r>
              <a:rPr lang="en-US" sz="2600" b="1" dirty="0" err="1" smtClean="0">
                <a:latin typeface="Sylfaen" pitchFamily="18" charset="0"/>
              </a:rPr>
              <a:t>Mikadze</a:t>
            </a:r>
            <a:r>
              <a:rPr lang="en-US" sz="2600" b="1" dirty="0" smtClean="0">
                <a:latin typeface="Sylfaen" pitchFamily="18" charset="0"/>
              </a:rPr>
              <a:t> M, </a:t>
            </a:r>
            <a:r>
              <a:rPr lang="en-US" sz="2600" b="1" dirty="0" err="1" smtClean="0">
                <a:latin typeface="Sylfaen" pitchFamily="18" charset="0"/>
              </a:rPr>
              <a:t>Koshoridze</a:t>
            </a:r>
            <a:r>
              <a:rPr lang="en-US" sz="2600" b="1" dirty="0" smtClean="0">
                <a:latin typeface="Sylfaen" pitchFamily="18" charset="0"/>
              </a:rPr>
              <a:t> N.</a:t>
            </a:r>
          </a:p>
        </p:txBody>
      </p:sp>
      <p:pic>
        <p:nvPicPr>
          <p:cNvPr id="9220" name="Picture 2" descr="C:\Users\Nana\Desktop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8927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b="1" dirty="0" smtClean="0">
                <a:effectLst/>
              </a:rPr>
              <a:t> 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2013 </a:t>
            </a:r>
            <a:r>
              <a:rPr lang="ka-GE" b="1" dirty="0" smtClean="0">
                <a:solidFill>
                  <a:srgbClr val="C00000"/>
                </a:solidFill>
                <a:effectLst/>
              </a:rPr>
              <a:t>წელს გამარჯვებული საგრანტო პროექტები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643050"/>
            <a:ext cx="8358246" cy="5000636"/>
          </a:xfrm>
        </p:spPr>
        <p:txBody>
          <a:bodyPr rtlCol="0">
            <a:normAutofit fontScale="55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sz="4500" b="1" u="sng" dirty="0" smtClean="0">
                <a:latin typeface="Sylfaen" pitchFamily="18" charset="0"/>
              </a:rPr>
              <a:t>ნატალია დაჩანიძე </a:t>
            </a:r>
            <a:r>
              <a:rPr lang="ka-GE" sz="4500" b="1" dirty="0" smtClean="0">
                <a:latin typeface="Sylfaen" pitchFamily="18" charset="0"/>
              </a:rPr>
              <a:t>- ახალგაზრდა მეცნიერთათვის პრეზიდენტის სამეცნიერო გრანტი - </a:t>
            </a:r>
            <a:r>
              <a:rPr lang="en-US" sz="4500" b="1" dirty="0" smtClean="0">
                <a:latin typeface="Sylfaen" pitchFamily="18" charset="0"/>
              </a:rPr>
              <a:t>PG/22/7-220/13</a:t>
            </a:r>
            <a:r>
              <a:rPr lang="ka-GE" b="1" dirty="0" smtClean="0">
                <a:latin typeface="Sylfaen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endParaRPr lang="ka-GE" sz="3600" b="1" i="1" dirty="0" smtClean="0">
              <a:latin typeface="Sylfaen" pitchFamily="18" charset="0"/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ka-GE" sz="3600" b="1" i="1" dirty="0" smtClean="0">
                <a:latin typeface="Sylfaen" pitchFamily="18" charset="0"/>
              </a:rPr>
              <a:t>სისხლში მელატონინის რაოდენობრივი ცვლილებების ფონზე გულის კუნთის უჯრედებში ენერგეტიკული მეტაბილიზმის პროცესისა და ანტიოქსიდანტური სისტემის ფუნქციონირება.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ka-GE" b="1" i="1" dirty="0" smtClean="0">
              <a:latin typeface="Sylfaen" pitchFamily="18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sz="4400" b="1" u="sng" dirty="0" smtClean="0">
                <a:latin typeface="Sylfaen" pitchFamily="18" charset="0"/>
              </a:rPr>
              <a:t>გიორგი ბურჯანაძე  </a:t>
            </a:r>
            <a:r>
              <a:rPr lang="ka-GE" sz="4400" b="1" i="1" dirty="0" smtClean="0">
                <a:latin typeface="Sylfaen" pitchFamily="18" charset="0"/>
              </a:rPr>
              <a:t>- გრანტი  დოქტორანტებისათვის  </a:t>
            </a:r>
            <a:r>
              <a:rPr lang="en-US" sz="4400" b="1" dirty="0" smtClean="0">
                <a:latin typeface="Sylfaen" pitchFamily="18" charset="0"/>
              </a:rPr>
              <a:t>DO/261/7-220/13 </a:t>
            </a:r>
            <a:endParaRPr lang="ka-GE" sz="4400" b="1" dirty="0" smtClean="0">
              <a:latin typeface="Sylfaen" pitchFamily="18" charset="0"/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ka-GE" sz="3600" b="1" i="1" dirty="0" smtClean="0">
                <a:latin typeface="Sylfaen" pitchFamily="18" charset="0"/>
              </a:rPr>
              <a:t>თავის ტვინში კრეატინის მეტაბოლიზ-მის თავისებურება ხან გრძლივი ფსიქო-ემოციური სტრესის პირობებში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ka-GE" b="1" i="1" dirty="0" smtClean="0">
              <a:latin typeface="Sylfaen" pitchFamily="18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sz="4400" b="1" u="sng" dirty="0" smtClean="0">
                <a:latin typeface="Sylfaen" pitchFamily="18" charset="0"/>
              </a:rPr>
              <a:t>ნანა კოშორიძე </a:t>
            </a:r>
            <a:r>
              <a:rPr lang="ka-GE" sz="4400" b="1" dirty="0" smtClean="0">
                <a:latin typeface="Sylfaen" pitchFamily="18" charset="0"/>
              </a:rPr>
              <a:t>- სამეცნიერო აპარატური ს გრანტი - </a:t>
            </a:r>
            <a:r>
              <a:rPr lang="en-US" sz="4400" b="1" i="1" dirty="0" smtClean="0">
                <a:latin typeface="Sylfaen" pitchFamily="18" charset="0"/>
              </a:rPr>
              <a:t>AP/56/13 </a:t>
            </a:r>
            <a:r>
              <a:rPr lang="ka-GE" sz="4400" b="1" i="1" dirty="0" smtClean="0">
                <a:latin typeface="Sylfaen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ka-GE" sz="3600" b="1" i="1" dirty="0" smtClean="0">
                <a:latin typeface="Sylfaen" pitchFamily="18" charset="0"/>
              </a:rPr>
              <a:t>თანამედროვე სამეცნიერო-კვლევითი აპარატურა - მიკროპლანშეტური სპექტროფოტომეტრი - საუნივერსიტეტო სწავლებისა და  კვლევების გაუმჯობესებისათვის </a:t>
            </a:r>
            <a:endParaRPr lang="en-US" sz="3600" b="1" i="1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latin typeface="Sylfae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319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a-GE" sz="2800" dirty="0" smtClean="0">
                <a:solidFill>
                  <a:srgbClr val="7E0000"/>
                </a:solidFill>
                <a:effectLst/>
              </a:rPr>
              <a:t>2013 წლის გამოიცა 4 ახალი სახელმძღვანელო ქართულ ენაზე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8" y="3929066"/>
            <a:ext cx="2857520" cy="1944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9" r="2824"/>
          <a:stretch/>
        </p:blipFill>
        <p:spPr>
          <a:xfrm rot="10800000">
            <a:off x="214281" y="1357298"/>
            <a:ext cx="1459695" cy="2012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5" r="3090"/>
          <a:stretch/>
        </p:blipFill>
        <p:spPr>
          <a:xfrm rot="10800000">
            <a:off x="1928794" y="1357298"/>
            <a:ext cx="1502561" cy="2071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74"/>
          <a:stretch/>
        </p:blipFill>
        <p:spPr>
          <a:xfrm rot="10800000">
            <a:off x="7143768" y="1357298"/>
            <a:ext cx="1714513" cy="2459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44" y="3571876"/>
            <a:ext cx="45720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a-GE" b="1" dirty="0" smtClean="0"/>
              <a:t>ნ. ინასარიძე, ა. ჭოღოშვილი. ნარჩენების მართვის ბიოტექნოლოგია</a:t>
            </a:r>
          </a:p>
          <a:p>
            <a:pPr marL="342900" indent="-342900">
              <a:buAutoNum type="arabicPeriod"/>
            </a:pPr>
            <a:r>
              <a:rPr lang="ka-GE" b="1" dirty="0" smtClean="0"/>
              <a:t>ნ. არჩვაძე, ე. ჩერქეზია. კვლევის დაგეგმვა და მეთოდოლოგია</a:t>
            </a:r>
          </a:p>
          <a:p>
            <a:pPr marL="342900" indent="-342900">
              <a:buAutoNum type="arabicPeriod"/>
            </a:pPr>
            <a:r>
              <a:rPr lang="ka-GE" b="1" dirty="0" smtClean="0"/>
              <a:t>შალიშა ა. სტენლი. უჯრედული ბიოლოგია ბიოტექნოლოგებისათვის. (ადაპტირებული თარგმანი, ე. ჩერქეზია)</a:t>
            </a:r>
          </a:p>
          <a:p>
            <a:pPr marL="342900" indent="-342900">
              <a:buAutoNum type="arabicPeriod"/>
            </a:pPr>
            <a:r>
              <a:rPr lang="ka-GE" b="1" dirty="0" smtClean="0"/>
              <a:t>გ. კვესიტაძე, თ. ურუშაზე, ნ. ინასარიძე. ბიოტექნოლოგია და აგროეკოსისტემები.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14876" y="1428736"/>
            <a:ext cx="2388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400" b="1" dirty="0" smtClean="0"/>
              <a:t>მოხდა </a:t>
            </a:r>
            <a:r>
              <a:rPr lang="en-US" sz="1400" b="1" dirty="0" smtClean="0"/>
              <a:t>TEMPUS </a:t>
            </a:r>
            <a:r>
              <a:rPr lang="ka-GE" sz="1400" b="1" dirty="0" smtClean="0"/>
              <a:t>პროექტის ფარგლებში გამოცემული ყველა სახელმძღვანელოს გადატანა ელექტრონულ ფორმატში. წიგნების საკმარისი რაოდენობა საჩუქრად გადაეცა ფაკულტეტისა და თსუ ბიბლიოთეკას.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86314" y="6000768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 smtClean="0"/>
              <a:t>ასევე დაისტამბა სამაგისტრო პროგრამის გზამკვლევი სტუდენტებისათვის </a:t>
            </a:r>
            <a:endParaRPr lang="en-US" sz="1400" b="1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a-GE" dirty="0" smtClean="0">
                <a:solidFill>
                  <a:srgbClr val="7E0000"/>
                </a:solidFill>
                <a:effectLst/>
              </a:rPr>
              <a:t>სამაგისტრო ნაშრომები</a:t>
            </a:r>
            <a:endParaRPr lang="ru-RU" dirty="0">
              <a:solidFill>
                <a:srgbClr val="7E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066800"/>
            <a:ext cx="8777318" cy="5059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dirty="0" smtClean="0"/>
              <a:t> </a:t>
            </a:r>
            <a:r>
              <a:rPr lang="ka-GE" sz="2600" b="1" dirty="0" smtClean="0"/>
              <a:t>ლილი</a:t>
            </a:r>
            <a:r>
              <a:rPr lang="en-US" sz="2600" b="1" dirty="0" smtClean="0"/>
              <a:t> </a:t>
            </a:r>
            <a:r>
              <a:rPr lang="ka-GE" sz="2600" b="1" dirty="0" smtClean="0"/>
              <a:t>ლეკიაშვილი    </a:t>
            </a:r>
            <a:r>
              <a:rPr lang="ka-GE" dirty="0" smtClean="0"/>
              <a:t>-  </a:t>
            </a:r>
            <a:r>
              <a:rPr lang="ka-GE" sz="2000" i="1" dirty="0" smtClean="0"/>
              <a:t>განსხვავებული </a:t>
            </a:r>
            <a:r>
              <a:rPr lang="ka-GE" sz="2000" i="1" dirty="0" smtClean="0"/>
              <a:t>ეკოლოგიური ნიშებიდან მოპოვებული ყურძნის „საფერავის „ ჯიშის წიბწებიდან, კანიდან და ღვინიდან ლექტინების გამოყოფა და შედარებითი ბიოქიმიური ანალიზის ჩატარება (</a:t>
            </a:r>
            <a:r>
              <a:rPr lang="en-US" sz="2000" b="1" i="1" dirty="0" smtClean="0"/>
              <a:t>I </a:t>
            </a:r>
            <a:r>
              <a:rPr lang="ka-GE" sz="2000" b="1" i="1" dirty="0" smtClean="0"/>
              <a:t>კურსი . ხელმძ: ასისტ.პროფესორები: ე.დავითაშვილი, ზ.ქუჩუქიკშვილი)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dirty="0" smtClean="0"/>
              <a:t> </a:t>
            </a:r>
            <a:r>
              <a:rPr lang="ka-GE" sz="2600" b="1" dirty="0" smtClean="0"/>
              <a:t>გურამ</a:t>
            </a:r>
            <a:r>
              <a:rPr lang="ka-GE" sz="2600" dirty="0" smtClean="0"/>
              <a:t> </a:t>
            </a:r>
            <a:r>
              <a:rPr lang="ka-GE" sz="2600" b="1" dirty="0" smtClean="0"/>
              <a:t>ლეკიაშვილი</a:t>
            </a:r>
            <a:r>
              <a:rPr lang="ka-GE" sz="2600" dirty="0" smtClean="0"/>
              <a:t> </a:t>
            </a:r>
            <a:r>
              <a:rPr lang="ka-GE" dirty="0" smtClean="0"/>
              <a:t>-  </a:t>
            </a:r>
            <a:r>
              <a:rPr lang="ka-GE" sz="2000" i="1" dirty="0" smtClean="0"/>
              <a:t>განსხვავებული </a:t>
            </a:r>
            <a:r>
              <a:rPr lang="ka-GE" sz="2000" i="1" dirty="0" smtClean="0"/>
              <a:t>ეკოლოგიური ნიშებიდან მოპოვებული ყურძნის „საფერავის „ ჯიშის წიბწებიდან, კანიდან და ღვინიდან ფლავონოიდების გამოყოფა,დახასიათება</a:t>
            </a:r>
            <a:r>
              <a:rPr lang="en-US" sz="2000" i="1" dirty="0" smtClean="0"/>
              <a:t> </a:t>
            </a:r>
            <a:r>
              <a:rPr lang="ka-GE" sz="2000" i="1" dirty="0" smtClean="0"/>
              <a:t>და  ანტიოქსიდანტური თვისებების შესწავლა </a:t>
            </a:r>
            <a:r>
              <a:rPr lang="en-US" sz="2000" i="1" dirty="0" smtClean="0"/>
              <a:t>in vitro</a:t>
            </a:r>
            <a:r>
              <a:rPr lang="ka-GE" sz="2000" i="1" dirty="0" smtClean="0"/>
              <a:t> სისტემაში </a:t>
            </a:r>
            <a:r>
              <a:rPr lang="ka-GE" sz="2000" b="1" i="1" dirty="0" smtClean="0"/>
              <a:t> </a:t>
            </a:r>
            <a:r>
              <a:rPr lang="ka-GE" sz="2000" i="1" dirty="0" smtClean="0"/>
              <a:t>(</a:t>
            </a:r>
            <a:r>
              <a:rPr lang="en-US" sz="2000" b="1" i="1" dirty="0" smtClean="0"/>
              <a:t>I </a:t>
            </a:r>
            <a:r>
              <a:rPr lang="ka-GE" sz="2000" b="1" i="1" dirty="0" smtClean="0"/>
              <a:t>კურსი . ხელმძ: ასისტ.პროფესორები: ე.დავითაშვილი, ზ.ქუჩუქიკშვილი</a:t>
            </a:r>
            <a:r>
              <a:rPr lang="ka-GE" sz="2000" b="1" i="1" dirty="0" smtClean="0"/>
              <a:t>)</a:t>
            </a:r>
            <a:endParaRPr lang="ka-GE" sz="2000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a-GE" sz="2400" b="1" dirty="0" smtClean="0">
                <a:latin typeface="Sylfaen" pitchFamily="18" charset="0"/>
              </a:rPr>
              <a:t>ქეთევან </a:t>
            </a:r>
            <a:r>
              <a:rPr lang="ka-GE" sz="2400" b="1" dirty="0" smtClean="0">
                <a:latin typeface="Sylfaen" pitchFamily="18" charset="0"/>
              </a:rPr>
              <a:t>კაპანაძე  – </a:t>
            </a:r>
            <a:r>
              <a:rPr lang="ka-GE" sz="2000" i="1" dirty="0" smtClean="0">
                <a:latin typeface="Sylfaen" pitchFamily="18" charset="0"/>
              </a:rPr>
              <a:t>მელატონინის რაოდენობრივი ცვლილებები და   გულის კუნთის უჯრედების ანტიოქსიდანტური სისტემის აქტივობა (</a:t>
            </a:r>
            <a:r>
              <a:rPr lang="en-US" sz="2000" b="1" i="1" dirty="0" smtClean="0">
                <a:latin typeface="Sylfaen" pitchFamily="18" charset="0"/>
              </a:rPr>
              <a:t>II </a:t>
            </a:r>
            <a:r>
              <a:rPr lang="ka-GE" sz="2000" b="1" i="1" dirty="0" smtClean="0">
                <a:latin typeface="Sylfaen" pitchFamily="18" charset="0"/>
              </a:rPr>
              <a:t>კურსი</a:t>
            </a:r>
            <a:r>
              <a:rPr lang="ka-GE" sz="2000" i="1" dirty="0" smtClean="0">
                <a:latin typeface="Sylfaen" pitchFamily="18" charset="0"/>
              </a:rPr>
              <a:t>) ხელმძღ. პროფ. ნ.კოშორიძე</a:t>
            </a:r>
            <a:r>
              <a:rPr lang="ka-GE" sz="2000" b="1" dirty="0" smtClean="0">
                <a:latin typeface="Sylfaen" pitchFamily="18" charset="0"/>
              </a:rPr>
              <a:t>  </a:t>
            </a:r>
            <a:endParaRPr lang="ka-GE" sz="2000" b="1" u="sng" dirty="0" smtClean="0">
              <a:latin typeface="Sylfae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C:\Users\Nana\BIO-KIM\IMG_03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29072" y="2000240"/>
            <a:ext cx="4500594" cy="3000396"/>
          </a:xfrm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428860" y="5857892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a-GE" b="1" dirty="0">
                <a:latin typeface="Calibri" pitchFamily="34" charset="0"/>
              </a:rPr>
              <a:t>პრემიის საზეიმო გადაცემა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12295" name="Picture 2" descr="C:\Documents and Settings\user\Desktop\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14488"/>
            <a:ext cx="2714644" cy="401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2000232" y="357166"/>
            <a:ext cx="55340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a-GE" sz="2800" b="1" dirty="0" smtClean="0">
                <a:latin typeface="Sylfaen" pitchFamily="18" charset="0"/>
              </a:rPr>
              <a:t>მ</a:t>
            </a:r>
            <a:r>
              <a:rPr lang="ka-GE" sz="2800" b="1" dirty="0">
                <a:latin typeface="Sylfaen" pitchFamily="18" charset="0"/>
              </a:rPr>
              <a:t>. გეგეჭკორის პრემია გადაეცა </a:t>
            </a:r>
            <a:r>
              <a:rPr lang="ka-GE" sz="2800" b="1" i="1" dirty="0">
                <a:latin typeface="Sylfaen" pitchFamily="18" charset="0"/>
              </a:rPr>
              <a:t>ბერიკა </a:t>
            </a:r>
            <a:r>
              <a:rPr lang="ka-GE" sz="2800" b="1" i="1" dirty="0" smtClean="0">
                <a:latin typeface="Sylfaen" pitchFamily="18" charset="0"/>
              </a:rPr>
              <a:t>ბერიძეს</a:t>
            </a:r>
          </a:p>
          <a:p>
            <a:pPr algn="ctr"/>
            <a:r>
              <a:rPr lang="ka-GE" sz="2800" b="1" dirty="0" smtClean="0">
                <a:latin typeface="Sylfaen" pitchFamily="18" charset="0"/>
              </a:rPr>
              <a:t>2013 წ.</a:t>
            </a:r>
            <a:endParaRPr lang="en-US" sz="2800" b="1" i="1" dirty="0">
              <a:latin typeface="Sylfae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928926" y="285728"/>
            <a:ext cx="4214842" cy="1571612"/>
          </a:xfrm>
        </p:spPr>
        <p:txBody>
          <a:bodyPr>
            <a:normAutofit/>
          </a:bodyPr>
          <a:lstStyle/>
          <a:p>
            <a:r>
              <a:rPr lang="ka-GE" sz="2000" b="1" dirty="0" smtClean="0">
                <a:solidFill>
                  <a:srgbClr val="FFC000"/>
                </a:solidFill>
                <a:effectLst/>
              </a:rPr>
              <a:t>     </a:t>
            </a:r>
            <a:r>
              <a:rPr lang="ka-GE" sz="2800" b="1" dirty="0" smtClean="0">
                <a:solidFill>
                  <a:srgbClr val="FF0000"/>
                </a:solidFill>
                <a:effectLst/>
                <a:latin typeface="Sylfaen" pitchFamily="18" charset="0"/>
              </a:rPr>
              <a:t>სკოლის მოსწავლეებ</a:t>
            </a:r>
            <a:r>
              <a:rPr lang="ka-GE" sz="2800" dirty="0" smtClean="0">
                <a:solidFill>
                  <a:srgbClr val="FF0000"/>
                </a:solidFill>
                <a:effectLst/>
                <a:latin typeface="Sylfaen" pitchFamily="18" charset="0"/>
              </a:rPr>
              <a:t>ი </a:t>
            </a:r>
            <a:br>
              <a:rPr lang="ka-GE" sz="2800" dirty="0" smtClean="0">
                <a:solidFill>
                  <a:srgbClr val="FF0000"/>
                </a:solidFill>
                <a:effectLst/>
                <a:latin typeface="Sylfaen" pitchFamily="18" charset="0"/>
              </a:rPr>
            </a:br>
            <a:r>
              <a:rPr lang="ka-GE" sz="2800" dirty="0" smtClean="0">
                <a:solidFill>
                  <a:srgbClr val="FF0000"/>
                </a:solidFill>
                <a:effectLst/>
                <a:latin typeface="Sylfaen" pitchFamily="18" charset="0"/>
              </a:rPr>
              <a:t/>
            </a:r>
            <a:br>
              <a:rPr lang="ka-GE" sz="2800" dirty="0" smtClean="0">
                <a:solidFill>
                  <a:srgbClr val="FF0000"/>
                </a:solidFill>
                <a:effectLst/>
                <a:latin typeface="Sylfaen" pitchFamily="18" charset="0"/>
              </a:rPr>
            </a:br>
            <a:r>
              <a:rPr lang="ka-GE" sz="2800" dirty="0" smtClean="0">
                <a:solidFill>
                  <a:srgbClr val="FF0000"/>
                </a:solidFill>
                <a:effectLst/>
                <a:latin typeface="Sylfaen" pitchFamily="18" charset="0"/>
              </a:rPr>
              <a:t>შემეცნებითი  პროცესი</a:t>
            </a:r>
            <a:endParaRPr lang="en-US" sz="2800" b="1" dirty="0" smtClean="0">
              <a:solidFill>
                <a:srgbClr val="FF0000"/>
              </a:solidFill>
              <a:effectLst/>
              <a:latin typeface="Sylfaen" pitchFamily="18" charset="0"/>
            </a:endParaRPr>
          </a:p>
        </p:txBody>
      </p:sp>
      <p:pic>
        <p:nvPicPr>
          <p:cNvPr id="14339" name="Picture 2" descr="C:\Users\Nana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26670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F:\skolismowafeebi\2602201115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038600"/>
            <a:ext cx="3759200" cy="2819400"/>
          </a:xfrm>
        </p:spPr>
      </p:pic>
      <p:pic>
        <p:nvPicPr>
          <p:cNvPr id="14341" name="Picture 4" descr="F:\skolismowafeebi\260220111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714620"/>
            <a:ext cx="5107272" cy="382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" descr="C:\Users\Nana\Desktop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928802"/>
            <a:ext cx="21336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6" descr="C:\Users\Nana\Desktop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0"/>
            <a:ext cx="19050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/>
          <p:nvPr/>
        </p:nvGrpSpPr>
        <p:grpSpPr>
          <a:xfrm>
            <a:off x="1643042" y="1500174"/>
            <a:ext cx="5946809" cy="3158176"/>
            <a:chOff x="467457" y="768586"/>
            <a:chExt cx="2318178" cy="1308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Vertical Scroll 4"/>
            <p:cNvSpPr/>
            <p:nvPr/>
          </p:nvSpPr>
          <p:spPr>
            <a:xfrm>
              <a:off x="467457" y="768586"/>
              <a:ext cx="2318178" cy="1308197"/>
            </a:xfrm>
            <a:prstGeom prst="verticalScroll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Vertical Scroll 16"/>
            <p:cNvSpPr/>
            <p:nvPr/>
          </p:nvSpPr>
          <p:spPr>
            <a:xfrm>
              <a:off x="630982" y="932111"/>
              <a:ext cx="1991128" cy="1062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4400" b="1" kern="1200" dirty="0" smtClean="0">
                  <a:solidFill>
                    <a:schemeClr val="tx1"/>
                  </a:solidFill>
                </a:rPr>
                <a:t>მორფოლოგია</a:t>
              </a:r>
              <a:endParaRPr lang="en-US" sz="44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4678"/>
            <a:ext cx="1381116" cy="180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533880"/>
            <a:ext cx="1219200" cy="145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628880"/>
            <a:ext cx="1371600" cy="142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0" y="2476480"/>
            <a:ext cx="15408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atin typeface="AcadNusx" pitchFamily="2" charset="0"/>
              </a:rPr>
              <a:t>diana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ZiZiguri</a:t>
            </a:r>
            <a:endParaRPr lang="en-US" sz="1400" b="1" dirty="0" smtClean="0">
              <a:latin typeface="AcadNusx" pitchFamily="2" charset="0"/>
            </a:endParaRPr>
          </a:p>
          <a:p>
            <a:pPr algn="ctr"/>
            <a:r>
              <a:rPr lang="en-US" sz="1200" b="1" dirty="0" err="1" smtClean="0">
                <a:latin typeface="AcadNusx" pitchFamily="2" charset="0"/>
              </a:rPr>
              <a:t>sruli</a:t>
            </a:r>
            <a:endParaRPr lang="en-US" sz="1200" b="1" dirty="0" smtClean="0">
              <a:latin typeface="AcadNusx" pitchFamily="2" charset="0"/>
            </a:endParaRPr>
          </a:p>
          <a:p>
            <a:pPr algn="ctr"/>
            <a:r>
              <a:rPr lang="en-US" sz="1200" b="1" dirty="0" err="1" smtClean="0">
                <a:latin typeface="AcadNusx" pitchFamily="2" charset="0"/>
              </a:rPr>
              <a:t>profesori</a:t>
            </a:r>
            <a:endParaRPr lang="en-US" sz="1200" b="1" dirty="0">
              <a:latin typeface="AcadNusx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2600" y="2499816"/>
            <a:ext cx="167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cadNusx" pitchFamily="2" charset="0"/>
              </a:rPr>
              <a:t>pavle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WeliZe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200" b="1" dirty="0" err="1" smtClean="0">
                <a:latin typeface="AcadNusx" pitchFamily="2" charset="0"/>
              </a:rPr>
              <a:t>asocirebuli</a:t>
            </a:r>
            <a:r>
              <a:rPr lang="en-US" sz="1200" b="1" dirty="0" smtClean="0">
                <a:latin typeface="AcadNusx" pitchFamily="2" charset="0"/>
              </a:rPr>
              <a:t> </a:t>
            </a:r>
          </a:p>
          <a:p>
            <a:pPr algn="ctr"/>
            <a:r>
              <a:rPr lang="en-US" sz="1200" b="1" dirty="0" err="1" smtClean="0">
                <a:latin typeface="AcadNusx" pitchFamily="2" charset="0"/>
              </a:rPr>
              <a:t>profesori</a:t>
            </a:r>
            <a:endParaRPr lang="en-US" sz="1200" b="1" dirty="0">
              <a:latin typeface="AcadNusx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33800" y="2171680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latin typeface="AcadNusx" pitchFamily="2" charset="0"/>
              </a:rPr>
              <a:t>mixeil</a:t>
            </a:r>
            <a:r>
              <a:rPr lang="en-US" sz="1200" b="1" dirty="0" smtClean="0">
                <a:latin typeface="AcadNusx" pitchFamily="2" charset="0"/>
              </a:rPr>
              <a:t> </a:t>
            </a:r>
            <a:r>
              <a:rPr lang="en-US" sz="1200" b="1" dirty="0" err="1" smtClean="0">
                <a:latin typeface="AcadNusx" pitchFamily="2" charset="0"/>
              </a:rPr>
              <a:t>gedevaniSvili</a:t>
            </a:r>
            <a:endParaRPr lang="en-US" sz="1200" b="1" dirty="0" smtClean="0">
              <a:latin typeface="AcadNusx" pitchFamily="2" charset="0"/>
            </a:endParaRPr>
          </a:p>
          <a:p>
            <a:pPr algn="ctr"/>
            <a:r>
              <a:rPr lang="en-US" sz="1200" b="1" dirty="0" err="1" smtClean="0">
                <a:latin typeface="AcadNusx" pitchFamily="2" charset="0"/>
              </a:rPr>
              <a:t>emeritusi</a:t>
            </a:r>
            <a:endParaRPr lang="en-US" sz="1200" b="1" dirty="0">
              <a:latin typeface="AcadNusx" pitchFamily="2" charset="0"/>
            </a:endParaRPr>
          </a:p>
        </p:txBody>
      </p:sp>
      <p:pic>
        <p:nvPicPr>
          <p:cNvPr id="32" name="Picture 31" descr="d. dzidzigur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723880"/>
            <a:ext cx="1249680" cy="178833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552448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cadNusx" pitchFamily="2" charset="0"/>
              </a:rPr>
              <a:t>asistent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profesorebi</a:t>
            </a:r>
            <a:endParaRPr lang="en-US" sz="1400" b="1" dirty="0">
              <a:latin typeface="AcadNusx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52800" y="40004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cadNusx" pitchFamily="2" charset="0"/>
              </a:rPr>
              <a:t>nani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giorgobiani</a:t>
            </a:r>
            <a:r>
              <a:rPr lang="en-US" sz="1400" b="1" dirty="0" smtClean="0">
                <a:latin typeface="AcadNusx" pitchFamily="2" charset="0"/>
              </a:rPr>
              <a:t> </a:t>
            </a:r>
          </a:p>
          <a:p>
            <a:pPr algn="ctr"/>
            <a:r>
              <a:rPr lang="en-US" sz="1400" b="1" dirty="0" err="1" smtClean="0">
                <a:latin typeface="AcadNusx" pitchFamily="2" charset="0"/>
              </a:rPr>
              <a:t>laboratoriis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gamge</a:t>
            </a:r>
            <a:endParaRPr lang="en-US" sz="1400" b="1" dirty="0">
              <a:latin typeface="AcadNusx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72198" y="378619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cadNusx" pitchFamily="2" charset="0"/>
              </a:rPr>
              <a:t>laborantebi</a:t>
            </a:r>
            <a:endParaRPr lang="en-US" sz="1400" b="1" dirty="0">
              <a:latin typeface="AcadNusx" pitchFamily="2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152880"/>
            <a:ext cx="1066800" cy="159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4714876" y="6000768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cadNusx" pitchFamily="2" charset="0"/>
              </a:rPr>
              <a:t>Tina</a:t>
            </a:r>
          </a:p>
          <a:p>
            <a:pPr algn="ctr"/>
            <a:r>
              <a:rPr lang="en-US" sz="1400" b="1" dirty="0" err="1" smtClean="0">
                <a:latin typeface="AcadNusx" pitchFamily="2" charset="0"/>
              </a:rPr>
              <a:t>kvintraZe</a:t>
            </a:r>
            <a:endParaRPr lang="en-US" sz="1400" b="1" dirty="0">
              <a:latin typeface="AcadNusx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96000" y="576326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cadNusx" pitchFamily="2" charset="0"/>
              </a:rPr>
              <a:t>levan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rusiSvili</a:t>
            </a:r>
            <a:endParaRPr lang="en-US" sz="1400" b="1" dirty="0">
              <a:latin typeface="AcadNusx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91400" y="551021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cadNusx" pitchFamily="2" charset="0"/>
              </a:rPr>
              <a:t>nino bedineiSvili</a:t>
            </a:r>
            <a:endParaRPr lang="en-US" sz="1400" b="1" dirty="0">
              <a:latin typeface="AcadNusx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5143480"/>
            <a:ext cx="1542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cadNusx" pitchFamily="2" charset="0"/>
              </a:rPr>
              <a:t>irina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modebaZe</a:t>
            </a:r>
            <a:endParaRPr lang="en-US" sz="1400" b="1" dirty="0" smtClean="0">
              <a:latin typeface="AcadNusx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95400" y="5295880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ekaterine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bakuraZe</a:t>
            </a:r>
            <a:endParaRPr lang="en-US" sz="1400" b="1" dirty="0" smtClean="0">
              <a:latin typeface="AcadNusx" pitchFamily="2" charset="0"/>
            </a:endParaRPr>
          </a:p>
        </p:txBody>
      </p:sp>
      <p:pic>
        <p:nvPicPr>
          <p:cNvPr id="45" name="Picture 44" descr="1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4800" y="571480"/>
            <a:ext cx="1295400" cy="1565275"/>
          </a:xfrm>
          <a:prstGeom prst="rect">
            <a:avLst/>
          </a:prstGeom>
        </p:spPr>
      </p:pic>
      <p:pic>
        <p:nvPicPr>
          <p:cNvPr id="48" name="Picture 47" descr="287453_2309413990250_1753957749_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14480" y="3509946"/>
            <a:ext cx="1163655" cy="1676400"/>
          </a:xfrm>
          <a:prstGeom prst="rect">
            <a:avLst/>
          </a:prstGeom>
        </p:spPr>
      </p:pic>
      <p:pic>
        <p:nvPicPr>
          <p:cNvPr id="46" name="Picture 45" descr="333.JPG"/>
          <p:cNvPicPr>
            <a:picLocks noChangeAspect="1"/>
          </p:cNvPicPr>
          <p:nvPr/>
        </p:nvPicPr>
        <p:blipFill>
          <a:blip r:embed="rId9" cstate="print"/>
          <a:srcRect l="34167" t="23750" r="50000" b="46250"/>
          <a:stretch>
            <a:fillRect/>
          </a:stretch>
        </p:blipFill>
        <p:spPr>
          <a:xfrm>
            <a:off x="0" y="3390880"/>
            <a:ext cx="1295400" cy="1636295"/>
          </a:xfrm>
          <a:prstGeom prst="rect">
            <a:avLst/>
          </a:prstGeom>
        </p:spPr>
      </p:pic>
      <p:pic>
        <p:nvPicPr>
          <p:cNvPr id="47" name="Picture 46" descr="IMG_5366.JPG"/>
          <p:cNvPicPr>
            <a:picLocks noChangeAspect="1"/>
          </p:cNvPicPr>
          <p:nvPr/>
        </p:nvPicPr>
        <p:blipFill>
          <a:blip r:embed="rId10" cstate="print"/>
          <a:srcRect l="29167" t="31250" r="57500" b="46250"/>
          <a:stretch>
            <a:fillRect/>
          </a:stretch>
        </p:blipFill>
        <p:spPr>
          <a:xfrm>
            <a:off x="7620000" y="4076680"/>
            <a:ext cx="1219200" cy="1371600"/>
          </a:xfrm>
          <a:prstGeom prst="rect">
            <a:avLst/>
          </a:prstGeom>
        </p:spPr>
      </p:pic>
      <p:pic>
        <p:nvPicPr>
          <p:cNvPr id="50" name="Picture 2" descr="C:\Users\Citology\Desktop\suratebiiiii\tavdishvil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5200" y="4533880"/>
            <a:ext cx="1245194" cy="1701606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3214678" y="621508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200" b="1" dirty="0" smtClean="0"/>
              <a:t>ელენე თავდიშვილი</a:t>
            </a:r>
          </a:p>
          <a:p>
            <a:r>
              <a:rPr lang="ka-GE" sz="1200" b="1" dirty="0" smtClean="0"/>
              <a:t>პედაგოგი</a:t>
            </a:r>
            <a:endParaRPr lang="en-US" sz="1200" b="1" dirty="0"/>
          </a:p>
        </p:txBody>
      </p:sp>
      <p:grpSp>
        <p:nvGrpSpPr>
          <p:cNvPr id="56" name="Group 55"/>
          <p:cNvGrpSpPr/>
          <p:nvPr/>
        </p:nvGrpSpPr>
        <p:grpSpPr>
          <a:xfrm>
            <a:off x="5929322" y="928670"/>
            <a:ext cx="2786082" cy="2214578"/>
            <a:chOff x="5786446" y="500042"/>
            <a:chExt cx="3589760" cy="2786082"/>
          </a:xfrm>
        </p:grpSpPr>
        <p:pic>
          <p:nvPicPr>
            <p:cNvPr id="53" name="Picture 8" descr="Tv6-40-p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786446" y="500042"/>
              <a:ext cx="1785950" cy="1338671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54" name="Picture 2" descr="Fig"/>
            <p:cNvPicPr>
              <a:picLocks noChangeAspect="1" noChangeArrowheads="1"/>
            </p:cNvPicPr>
            <p:nvPr/>
          </p:nvPicPr>
          <p:blipFill>
            <a:blip r:embed="rId13" cstate="print"/>
            <a:srcRect l="6500" t="51665" r="50990" b="2664"/>
            <a:stretch>
              <a:fillRect/>
            </a:stretch>
          </p:blipFill>
          <p:spPr bwMode="auto">
            <a:xfrm>
              <a:off x="7500958" y="500042"/>
              <a:ext cx="1875248" cy="1357322"/>
            </a:xfrm>
            <a:prstGeom prst="rect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55" name="Picture 54" descr="100x6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16200000">
              <a:off x="7728798" y="1629524"/>
              <a:ext cx="1401710" cy="18573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chemeClr val="accent6">
                  <a:lumMod val="7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9094" name="Picture 6" descr="http://www.diagnosticpathology.org/content/figures/1746-1596-2-28-8-l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86446" y="1857364"/>
              <a:ext cx="1714512" cy="142876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89092" name="Picture 4" descr="http://www.pierce-antibodies.com/images/prodvalimagenew/MA5-15078_Immunofluorescence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786578" y="1285860"/>
              <a:ext cx="1357322" cy="118129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3" grpId="0"/>
      <p:bldP spid="35" grpId="0"/>
      <p:bldP spid="36" grpId="0"/>
      <p:bldP spid="40" grpId="0"/>
      <p:bldP spid="41" grpId="0"/>
      <p:bldP spid="42" grpId="0"/>
      <p:bldP spid="42" grpId="1"/>
      <p:bldP spid="43" grpId="0"/>
      <p:bldP spid="44" grpId="0"/>
      <p:bldP spid="5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500042"/>
            <a:ext cx="7358082" cy="100013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ka-GE" dirty="0" smtClean="0">
                <a:solidFill>
                  <a:srgbClr val="7E0000"/>
                </a:solidFill>
                <a:effectLst/>
              </a:rPr>
              <a:t>სამეცნიერო თემატიკა:</a:t>
            </a:r>
            <a:endParaRPr lang="en-US" dirty="0">
              <a:solidFill>
                <a:srgbClr val="7E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407406"/>
            <a:ext cx="9144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ka-GE" sz="2800" b="1" dirty="0" smtClean="0">
                <a:latin typeface="Sylfaen" pitchFamily="18" charset="0"/>
              </a:rPr>
              <a:t>ქოლესტაზურ ღვიძლში უჯრედების პოლიპლოიდიზაციის მექანიზმის კვლევა;</a:t>
            </a:r>
          </a:p>
          <a:p>
            <a:pPr algn="ctr"/>
            <a:endParaRPr lang="ka-GE" sz="3600" b="1" dirty="0" smtClean="0">
              <a:latin typeface="Sylfae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ka-GE" sz="2800" b="1" dirty="0" smtClean="0">
                <a:latin typeface="LitMtavrPS" pitchFamily="2" charset="0"/>
              </a:rPr>
              <a:t>ზრდის მაინჰიბირებელი ენდოგენური ცილოვანი ფაქტორების შესწავლა;</a:t>
            </a:r>
          </a:p>
          <a:p>
            <a:pPr algn="ctr"/>
            <a:endParaRPr lang="ka-GE" sz="2800" b="1" dirty="0" smtClean="0">
              <a:latin typeface="LitMtavrPS" pitchFamily="2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ka-GE" sz="2800" b="1" dirty="0" smtClean="0"/>
              <a:t>რიბოსომული რნმ სინთეზის შერჩევითი ინჰიბირებით განპირობებული ფც/მფკ კომპლექსის ძვრადობა</a:t>
            </a:r>
            <a:endParaRPr lang="ka-GE" sz="2800" b="1" dirty="0" smtClean="0">
              <a:latin typeface="Sylfaen" pitchFamily="18" charset="0"/>
            </a:endParaRPr>
          </a:p>
        </p:txBody>
      </p:sp>
      <p:pic>
        <p:nvPicPr>
          <p:cNvPr id="5" name="Picture 2" descr="http://rlv.zcache.com/microscope_research_science_scientist_stickers-r7304b042b1b34ea281cb58aec13d24a7_v9waf_8byvr_5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36" t="11251" r="11407" b="11969"/>
          <a:stretch>
            <a:fillRect/>
          </a:stretch>
        </p:blipFill>
        <p:spPr bwMode="auto">
          <a:xfrm>
            <a:off x="251520" y="188639"/>
            <a:ext cx="1872208" cy="18368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807864" cy="2357454"/>
          </a:xfrm>
          <a:prstGeom prst="roundRect">
            <a:avLst>
              <a:gd name="adj" fmla="val 222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0" y="2714620"/>
            <a:ext cx="2500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3200" b="1" dirty="0" smtClean="0">
                <a:latin typeface="Sylfaen" pitchFamily="18" charset="0"/>
              </a:rPr>
              <a:t>პავლე ჭელიძე</a:t>
            </a:r>
          </a:p>
          <a:p>
            <a:pPr algn="ctr"/>
            <a:r>
              <a:rPr lang="ka-GE" sz="3200" b="1" dirty="0" smtClean="0">
                <a:latin typeface="Sylfaen" pitchFamily="18" charset="0"/>
              </a:rPr>
              <a:t> </a:t>
            </a:r>
            <a:r>
              <a:rPr lang="ka-GE" sz="2000" b="1" dirty="0" smtClean="0">
                <a:latin typeface="Sylfaen" pitchFamily="18" charset="0"/>
              </a:rPr>
              <a:t>ასოც. პროფესორი </a:t>
            </a:r>
            <a:endParaRPr lang="en-US" sz="2000" b="1" dirty="0">
              <a:latin typeface="Sylfae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82" y="5657671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a-GE" b="1" dirty="0" smtClean="0"/>
              <a:t>1. </a:t>
            </a:r>
            <a:r>
              <a:rPr lang="en-US" b="1" dirty="0" smtClean="0"/>
              <a:t>Nolin F, Michel J, </a:t>
            </a:r>
            <a:r>
              <a:rPr lang="en-US" b="1" dirty="0" err="1" smtClean="0"/>
              <a:t>Wortham</a:t>
            </a:r>
            <a:r>
              <a:rPr lang="en-US" b="1" dirty="0" smtClean="0"/>
              <a:t> L, </a:t>
            </a:r>
            <a:r>
              <a:rPr lang="en-US" b="1" dirty="0" err="1" smtClean="0"/>
              <a:t>Tchelidze</a:t>
            </a:r>
            <a:r>
              <a:rPr lang="en-US" b="1" dirty="0" smtClean="0"/>
              <a:t> P, </a:t>
            </a:r>
            <a:r>
              <a:rPr lang="en-US" b="1" dirty="0" err="1" smtClean="0"/>
              <a:t>Balossier</a:t>
            </a:r>
            <a:r>
              <a:rPr lang="en-US" b="1" dirty="0" smtClean="0"/>
              <a:t> G, </a:t>
            </a:r>
            <a:r>
              <a:rPr lang="en-US" b="1" dirty="0" err="1" smtClean="0"/>
              <a:t>Banchet</a:t>
            </a:r>
            <a:r>
              <a:rPr lang="en-US" b="1" dirty="0" smtClean="0"/>
              <a:t> V, </a:t>
            </a:r>
            <a:r>
              <a:rPr lang="en-US" b="1" dirty="0" err="1" smtClean="0"/>
              <a:t>Bobichon</a:t>
            </a:r>
            <a:r>
              <a:rPr lang="en-US" b="1" dirty="0" smtClean="0"/>
              <a:t> H, </a:t>
            </a:r>
            <a:r>
              <a:rPr lang="en-US" b="1" dirty="0" err="1" smtClean="0"/>
              <a:t>Lalun</a:t>
            </a:r>
            <a:r>
              <a:rPr lang="en-US" b="1" dirty="0" smtClean="0"/>
              <a:t> N, </a:t>
            </a:r>
            <a:r>
              <a:rPr lang="en-US" b="1" dirty="0" err="1" smtClean="0"/>
              <a:t>Terryn</a:t>
            </a:r>
            <a:r>
              <a:rPr lang="en-US" b="1" dirty="0" smtClean="0"/>
              <a:t> C, </a:t>
            </a:r>
            <a:r>
              <a:rPr lang="en-US" b="1" dirty="0" err="1" smtClean="0"/>
              <a:t>Ploton</a:t>
            </a:r>
            <a:r>
              <a:rPr lang="en-US" b="1" dirty="0" smtClean="0"/>
              <a:t> D.</a:t>
            </a:r>
            <a:r>
              <a:rPr lang="ka-GE" b="1" dirty="0" smtClean="0"/>
              <a:t> </a:t>
            </a:r>
            <a:r>
              <a:rPr lang="en-US" b="1" dirty="0" smtClean="0"/>
              <a:t>Changes to cellular water and element content induced by </a:t>
            </a:r>
            <a:r>
              <a:rPr lang="en-US" b="1" dirty="0" err="1" smtClean="0"/>
              <a:t>nucleolar</a:t>
            </a:r>
            <a:r>
              <a:rPr lang="en-US" b="1" dirty="0" smtClean="0"/>
              <a:t> stress: investigation by a </a:t>
            </a:r>
            <a:r>
              <a:rPr lang="en-US" b="1" dirty="0" err="1" smtClean="0"/>
              <a:t>cryo</a:t>
            </a:r>
            <a:r>
              <a:rPr lang="en-US" b="1" dirty="0" smtClean="0"/>
              <a:t>-correlative </a:t>
            </a:r>
            <a:r>
              <a:rPr lang="en-US" b="1" dirty="0" err="1" smtClean="0"/>
              <a:t>nano</a:t>
            </a:r>
            <a:r>
              <a:rPr lang="en-US" b="1" dirty="0" smtClean="0"/>
              <a:t>-imaging approach.</a:t>
            </a:r>
            <a:r>
              <a:rPr lang="ka-GE" b="1" dirty="0" smtClean="0"/>
              <a:t> </a:t>
            </a:r>
            <a:r>
              <a:rPr lang="en-US" b="1" dirty="0" smtClean="0"/>
              <a:t>Cell Mol Life Sci. 2013;70(13):2383-94</a:t>
            </a:r>
            <a:endParaRPr lang="ka-GE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357126" y="4857760"/>
            <a:ext cx="8786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Sylfaen" pitchFamily="18" charset="0"/>
              </a:rPr>
              <a:t>23rd Wilhelm Bernhard Workshop on the cell nucleus, Debrecen, Hungary, 24-31 August 2013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2857488" y="214290"/>
            <a:ext cx="2928958" cy="2428892"/>
            <a:chOff x="2609875" y="1556792"/>
            <a:chExt cx="4085616" cy="3974157"/>
          </a:xfrm>
        </p:grpSpPr>
        <p:pic>
          <p:nvPicPr>
            <p:cNvPr id="11" name="Picture 22" descr="Fig2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2820" y="1556792"/>
              <a:ext cx="4032671" cy="393580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23"/>
            <p:cNvSpPr txBox="1">
              <a:spLocks noChangeArrowheads="1"/>
            </p:cNvSpPr>
            <p:nvPr/>
          </p:nvSpPr>
          <p:spPr bwMode="auto">
            <a:xfrm>
              <a:off x="2694320" y="1582278"/>
              <a:ext cx="1924050" cy="2540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 i="0" dirty="0">
                  <a:solidFill>
                    <a:srgbClr val="FFFF00"/>
                  </a:solidFill>
                  <a:latin typeface="Arial" charset="0"/>
                </a:rPr>
                <a:t>GFP-</a:t>
              </a:r>
              <a:r>
                <a:rPr lang="en-US" sz="1000" b="1" i="0" dirty="0" err="1">
                  <a:solidFill>
                    <a:srgbClr val="FFFF00"/>
                  </a:solidFill>
                  <a:latin typeface="Arial" charset="0"/>
                </a:rPr>
                <a:t>Fibrillarin</a:t>
              </a:r>
              <a:r>
                <a:rPr lang="en-US" sz="1000" b="1" i="0" dirty="0">
                  <a:solidFill>
                    <a:srgbClr val="FFFF00"/>
                  </a:solidFill>
                  <a:latin typeface="Arial" charset="0"/>
                </a:rPr>
                <a:t> + </a:t>
              </a:r>
              <a:r>
                <a:rPr lang="en-US" sz="1000" b="1" i="0" dirty="0" err="1">
                  <a:solidFill>
                    <a:srgbClr val="FFFF00"/>
                  </a:solidFill>
                  <a:latin typeface="Arial" charset="0"/>
                </a:rPr>
                <a:t>DsRed</a:t>
              </a:r>
              <a:r>
                <a:rPr lang="en-US" sz="1000" b="1" i="0" dirty="0">
                  <a:solidFill>
                    <a:srgbClr val="FFFF00"/>
                  </a:solidFill>
                  <a:latin typeface="Arial" charset="0"/>
                </a:rPr>
                <a:t>-UBF</a:t>
              </a:r>
              <a:endParaRPr lang="ru-RU" sz="1000" b="1" i="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5337530" y="5217014"/>
              <a:ext cx="1327608" cy="2462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 i="0" dirty="0">
                  <a:solidFill>
                    <a:srgbClr val="F0E500"/>
                  </a:solidFill>
                  <a:latin typeface="Arial" charset="0"/>
                </a:rPr>
                <a:t>KB-cell/metaphase</a:t>
              </a:r>
              <a:endParaRPr lang="ru-RU" sz="1000" b="1" i="0" dirty="0">
                <a:solidFill>
                  <a:srgbClr val="F0E500"/>
                </a:solidFill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09875" y="5300117"/>
              <a:ext cx="19159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</a:rPr>
                <a:t>green: chromosomes/</a:t>
              </a:r>
              <a:r>
                <a:rPr lang="en-US" sz="900" b="1" dirty="0" err="1" smtClean="0">
                  <a:solidFill>
                    <a:schemeClr val="bg1"/>
                  </a:solidFill>
                </a:rPr>
                <a:t>fibrillarin</a:t>
              </a:r>
              <a:r>
                <a:rPr lang="en-US" sz="900" b="1" dirty="0" smtClean="0">
                  <a:solidFill>
                    <a:schemeClr val="bg1"/>
                  </a:solidFill>
                </a:rPr>
                <a:t> 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40924" y="3270176"/>
              <a:ext cx="10567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</a:rPr>
                <a:t>red: NORs/UBF 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9035" y="0"/>
            <a:ext cx="256496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2500298" y="2857496"/>
            <a:ext cx="67866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2400" b="1" u="sng" dirty="0" smtClean="0"/>
              <a:t>შედეგი</a:t>
            </a:r>
            <a:r>
              <a:rPr lang="ka-GE" sz="2400" b="1" dirty="0" smtClean="0"/>
              <a:t>: ბირთვაკთან ასოცირებული ქრომატინის კონდენსაცია იწვევს ფც/მფკ კომპლექსის მიგრაციას ბირთვაკის პერიფერიაზე და მის შერწყმას პერინუკლეოლარული ქრომატინის შრესთან.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45720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7158" y="1785926"/>
            <a:ext cx="5357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 </a:t>
            </a:r>
            <a:r>
              <a:rPr lang="ka-GE" b="1" dirty="0" smtClean="0">
                <a:solidFill>
                  <a:srgbClr val="7E0000"/>
                </a:solidFill>
                <a:latin typeface="Sylfaen" pitchFamily="18" charset="0"/>
              </a:rPr>
              <a:t>შედეგი. </a:t>
            </a:r>
            <a:r>
              <a:rPr lang="ka-GE" b="1" dirty="0" smtClean="0"/>
              <a:t>ქოლესტზური ღვიძლის პარენქიმაში მაღალპლოიდური უჯრედების რაოდენობის ზრდისთვის არ არის აუცილებელი </a:t>
            </a:r>
            <a:r>
              <a:rPr lang="en-US" b="1" dirty="0" smtClean="0"/>
              <a:t>HGF-</a:t>
            </a:r>
            <a:r>
              <a:rPr lang="ka-GE" b="1" dirty="0" smtClean="0"/>
              <a:t>დამოკიდებული კასკადური სასიგნალო  გზის აქტივაცია.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883491"/>
            <a:ext cx="5929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E0000"/>
                </a:solidFill>
                <a:latin typeface="LitMtavrPS" pitchFamily="2" charset="0"/>
                <a:cs typeface="LilyUPC" pitchFamily="34" charset="-34"/>
              </a:rPr>
              <a:t>1. ქოლესტაზურ ღვიძლში უჯრედების პოლიპლოიდიზაციის შესახებ </a:t>
            </a:r>
            <a:endParaRPr lang="en-US" sz="2400" b="1" dirty="0">
              <a:solidFill>
                <a:srgbClr val="7E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4414" y="0"/>
            <a:ext cx="7624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3600" b="1" dirty="0" smtClean="0">
                <a:solidFill>
                  <a:srgbClr val="7E0000"/>
                </a:solidFill>
                <a:latin typeface="Sylfaen" pitchFamily="18" charset="0"/>
              </a:rPr>
              <a:t>სამეცნიერო-კვლევითი აქტიურობა</a:t>
            </a:r>
            <a:endParaRPr lang="en-US" sz="3600" b="1" dirty="0">
              <a:solidFill>
                <a:srgbClr val="7E0000"/>
              </a:solidFill>
              <a:latin typeface="Sylfae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438" y="3429000"/>
            <a:ext cx="5786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E0000"/>
                </a:solidFill>
              </a:rPr>
              <a:t>2. </a:t>
            </a:r>
            <a:r>
              <a:rPr lang="it-IT" sz="2400" b="1" dirty="0" smtClean="0">
                <a:solidFill>
                  <a:srgbClr val="7E0000"/>
                </a:solidFill>
              </a:rPr>
              <a:t>ზრდასრული ვირთაგვას </a:t>
            </a:r>
            <a:r>
              <a:rPr lang="ka-GE" sz="2400" b="1" dirty="0" smtClean="0">
                <a:solidFill>
                  <a:srgbClr val="7E0000"/>
                </a:solidFill>
              </a:rPr>
              <a:t>პანკრეასის ზრდის შემაკავებელი </a:t>
            </a:r>
            <a:r>
              <a:rPr lang="it-IT" sz="2400" b="1" dirty="0" smtClean="0">
                <a:solidFill>
                  <a:srgbClr val="7E0000"/>
                </a:solidFill>
              </a:rPr>
              <a:t>ცილოვანი</a:t>
            </a:r>
            <a:endParaRPr lang="en-US" sz="2400" b="1" dirty="0" smtClean="0">
              <a:solidFill>
                <a:srgbClr val="7E000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7E0000"/>
                </a:solidFill>
              </a:rPr>
              <a:t>კომპლექსის </a:t>
            </a:r>
            <a:r>
              <a:rPr lang="ka-GE" sz="2400" b="1" dirty="0" smtClean="0">
                <a:solidFill>
                  <a:srgbClr val="7E0000"/>
                </a:solidFill>
              </a:rPr>
              <a:t>შესწავლა</a:t>
            </a:r>
            <a:endParaRPr lang="en-US" sz="2400" b="1" dirty="0">
              <a:solidFill>
                <a:srgbClr val="7E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15008" y="3714752"/>
            <a:ext cx="3286148" cy="2643206"/>
            <a:chOff x="4648200" y="4558506"/>
            <a:chExt cx="3505201" cy="2097882"/>
          </a:xfrm>
        </p:grpSpPr>
        <p:pic>
          <p:nvPicPr>
            <p:cNvPr id="26" name="Picture 25" descr="http://faculty.orangecoastcollege.edu/mperkins/zoo-review/rat-abdomen/files/pancreas-lbl.jpg"/>
            <p:cNvPicPr>
              <a:picLocks noChangeAspect="1" noChangeArrowheads="1"/>
            </p:cNvPicPr>
            <p:nvPr/>
          </p:nvPicPr>
          <p:blipFill>
            <a:blip r:embed="rId2" cstate="print"/>
            <a:srcRect l="32001" b="25729"/>
            <a:stretch>
              <a:fillRect/>
            </a:stretch>
          </p:blipFill>
          <p:spPr bwMode="auto">
            <a:xfrm>
              <a:off x="4648200" y="4800600"/>
              <a:ext cx="2200962" cy="185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6" descr="SNAP-185437-0002"/>
            <p:cNvPicPr>
              <a:picLocks noChangeAspect="1" noChangeArrowheads="1"/>
            </p:cNvPicPr>
            <p:nvPr/>
          </p:nvPicPr>
          <p:blipFill>
            <a:blip r:embed="rId3" cstate="print"/>
            <a:srcRect l="19286" t="10422" r="21266" b="26431"/>
            <a:stretch>
              <a:fillRect/>
            </a:stretch>
          </p:blipFill>
          <p:spPr bwMode="auto">
            <a:xfrm>
              <a:off x="6477001" y="4558506"/>
              <a:ext cx="1676400" cy="133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/>
          <p:nvPr/>
        </p:nvSpPr>
        <p:spPr>
          <a:xfrm>
            <a:off x="285720" y="4643446"/>
            <a:ext cx="5357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fontAlgn="base">
              <a:spcBef>
                <a:spcPct val="0"/>
              </a:spcBef>
              <a:spcAft>
                <a:spcPct val="0"/>
              </a:spcAft>
            </a:pPr>
            <a:r>
              <a:rPr lang="ka-GE" b="1" dirty="0" smtClean="0">
                <a:solidFill>
                  <a:srgbClr val="7E0000"/>
                </a:solidFill>
                <a:latin typeface="Sylfaen" pitchFamily="18" charset="0"/>
              </a:rPr>
              <a:t>შედეგები.</a:t>
            </a:r>
            <a:r>
              <a:rPr lang="ka-GE" b="1" dirty="0" smtClean="0">
                <a:latin typeface="Sylfaen" pitchFamily="18" charset="0"/>
              </a:rPr>
              <a:t>1. თეთრი ზრდასრული ვირთაგვას პანკრეასის თცკ-ს ჰომოტიპურ ქსოვილში აღდგენითი პროცესების შეფერხების უნარი აქვს. </a:t>
            </a:r>
          </a:p>
          <a:p>
            <a:pPr lvl="0" indent="360363" fontAlgn="base">
              <a:spcBef>
                <a:spcPct val="0"/>
              </a:spcBef>
              <a:spcAft>
                <a:spcPct val="0"/>
              </a:spcAft>
            </a:pPr>
            <a:endParaRPr lang="ka-GE" b="1" dirty="0" smtClean="0">
              <a:latin typeface="Sylfaen" pitchFamily="18" charset="0"/>
            </a:endParaRPr>
          </a:p>
          <a:p>
            <a:pPr lvl="0" indent="360363" fontAlgn="base">
              <a:spcBef>
                <a:spcPct val="0"/>
              </a:spcBef>
              <a:spcAft>
                <a:spcPct val="0"/>
              </a:spcAft>
            </a:pPr>
            <a:r>
              <a:rPr lang="ka-GE" b="1" dirty="0" smtClean="0">
                <a:latin typeface="Sylfaen" pitchFamily="18" charset="0"/>
              </a:rPr>
              <a:t>2. პანკრეასის თცკ-ს ქსოვილოვანი სპეციფიკურობა არ ვლინდება სიმსივნურ უჯრედებთან მიმართებაში</a:t>
            </a:r>
            <a:endParaRPr lang="en-US" dirty="0"/>
          </a:p>
        </p:txBody>
      </p:sp>
      <p:pic>
        <p:nvPicPr>
          <p:cNvPr id="30" name="Picture 2" descr="ukol"/>
          <p:cNvPicPr>
            <a:picLocks noChangeAspect="1" noChangeArrowheads="1"/>
          </p:cNvPicPr>
          <p:nvPr/>
        </p:nvPicPr>
        <p:blipFill>
          <a:blip r:embed="rId4"/>
          <a:srcRect l="34197" t="2451" r="34140" b="1960"/>
          <a:stretch>
            <a:fillRect/>
          </a:stretch>
        </p:blipFill>
        <p:spPr bwMode="auto">
          <a:xfrm rot="5400000">
            <a:off x="6377950" y="297157"/>
            <a:ext cx="2000266" cy="312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University of Tartu">
            <a:hlinkClick r:id="rId2" tooltip="Return to the University of Tartu home pag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5580380" cy="990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929422" y="1928802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2400" b="1" dirty="0" smtClean="0"/>
              <a:t>ა. სალუმეტსი </a:t>
            </a:r>
            <a:endParaRPr lang="en-US" sz="2400" dirty="0" smtClean="0"/>
          </a:p>
          <a:p>
            <a:r>
              <a:rPr lang="ka-GE" sz="2400" b="1" dirty="0" smtClean="0"/>
              <a:t>ს. კასვანდიკი</a:t>
            </a:r>
          </a:p>
        </p:txBody>
      </p:sp>
      <p:pic>
        <p:nvPicPr>
          <p:cNvPr id="1037" name="Picture 13" descr="http://www.tymri.ut.ee/sites/default/files/styles/ut_page_element_image_slide/public/lomr2/pildid/slider/riia_23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1" y="-1"/>
            <a:ext cx="3143240" cy="174906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71604" y="4786322"/>
            <a:ext cx="73581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2800" b="1" dirty="0" smtClean="0">
                <a:solidFill>
                  <a:srgbClr val="C00000"/>
                </a:solidFill>
                <a:latin typeface="Sylfaen" pitchFamily="18" charset="0"/>
              </a:rPr>
              <a:t>სხვადასხვა  ორგანიზმის უჯრედების თცკ-ს დაბალმოლეკულური ქვეფრაქციაში გამოვლინდა </a:t>
            </a:r>
            <a:r>
              <a:rPr lang="ka-GE" sz="2800" b="1" i="1" dirty="0" smtClean="0">
                <a:solidFill>
                  <a:srgbClr val="C00000"/>
                </a:solidFill>
                <a:latin typeface="Sylfaen" pitchFamily="18" charset="0"/>
              </a:rPr>
              <a:t>კ</a:t>
            </a:r>
            <a:r>
              <a:rPr lang="ka-GE" sz="2800" b="1" i="1" u="sng" dirty="0" smtClean="0">
                <a:solidFill>
                  <a:srgbClr val="C00000"/>
                </a:solidFill>
                <a:latin typeface="Sylfaen" pitchFamily="18" charset="0"/>
              </a:rPr>
              <a:t>ალმოდულინის</a:t>
            </a:r>
            <a:r>
              <a:rPr lang="ka-GE" sz="2800" b="1" dirty="0" smtClean="0">
                <a:solidFill>
                  <a:srgbClr val="C00000"/>
                </a:solidFill>
                <a:latin typeface="Sylfaen" pitchFamily="18" charset="0"/>
              </a:rPr>
              <a:t> და </a:t>
            </a:r>
            <a:r>
              <a:rPr lang="ka-GE" sz="2800" b="1" i="1" u="sng" dirty="0" smtClean="0">
                <a:solidFill>
                  <a:srgbClr val="C00000"/>
                </a:solidFill>
                <a:latin typeface="Sylfaen" pitchFamily="18" charset="0"/>
              </a:rPr>
              <a:t>კალმუდულინის მსგავსი </a:t>
            </a:r>
            <a:r>
              <a:rPr lang="ka-GE" sz="2800" b="1" dirty="0" smtClean="0">
                <a:solidFill>
                  <a:srgbClr val="C00000"/>
                </a:solidFill>
                <a:latin typeface="Sylfaen" pitchFamily="18" charset="0"/>
              </a:rPr>
              <a:t>ცილა</a:t>
            </a:r>
            <a:endParaRPr lang="en-US" sz="2800" b="1" dirty="0">
              <a:solidFill>
                <a:srgbClr val="C00000"/>
              </a:solidFill>
              <a:latin typeface="Sylfaen" pitchFamily="18" charset="0"/>
            </a:endParaRPr>
          </a:p>
        </p:txBody>
      </p:sp>
      <p:pic>
        <p:nvPicPr>
          <p:cNvPr id="7" name="Picture 6" descr="Kidney(II)+Pancreas(I).JPG"/>
          <p:cNvPicPr>
            <a:picLocks noChangeAspect="1"/>
          </p:cNvPicPr>
          <p:nvPr/>
        </p:nvPicPr>
        <p:blipFill>
          <a:blip r:embed="rId5" cstate="print"/>
          <a:srcRect l="52261" t="40000" r="41084" b="24444"/>
          <a:stretch>
            <a:fillRect/>
          </a:stretch>
        </p:blipFill>
        <p:spPr>
          <a:xfrm flipH="1">
            <a:off x="285720" y="1785926"/>
            <a:ext cx="990600" cy="3968880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flipH="1">
            <a:off x="500034" y="4500570"/>
            <a:ext cx="168595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43042" y="2928934"/>
            <a:ext cx="6858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b="1" dirty="0" smtClean="0">
                <a:latin typeface="Sylfaen" pitchFamily="18" charset="0"/>
              </a:rPr>
              <a:t>თცკ-ს აქტიური საწყისის მას-სპექტროფოტომეტრული ანალიზი</a:t>
            </a:r>
            <a:endParaRPr lang="en-US" sz="3200" b="1" dirty="0">
              <a:latin typeface="Sylfae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87453_2309413990250_1753957749_o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6643702" y="316075"/>
            <a:ext cx="1857388" cy="2675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DSCN5325.JPG"/>
          <p:cNvPicPr>
            <a:picLocks noChangeAspect="1"/>
          </p:cNvPicPr>
          <p:nvPr/>
        </p:nvPicPr>
        <p:blipFill>
          <a:blip r:embed="rId3" cstate="print"/>
          <a:srcRect r="3226" b="3226"/>
          <a:stretch>
            <a:fillRect/>
          </a:stretch>
        </p:blipFill>
        <p:spPr>
          <a:xfrm>
            <a:off x="214282" y="4125496"/>
            <a:ext cx="3357586" cy="25181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3108" y="0"/>
            <a:ext cx="4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latin typeface="Sylfaen" pitchFamily="18" charset="0"/>
              </a:rPr>
              <a:t>ბიოლოგიის საერთაშორისო ოლიმპიადა </a:t>
            </a:r>
            <a:endParaRPr lang="en-US" sz="2400" b="1" dirty="0">
              <a:latin typeface="Sylfaen" pitchFamily="18" charset="0"/>
            </a:endParaRPr>
          </a:p>
        </p:txBody>
      </p:sp>
      <p:pic>
        <p:nvPicPr>
          <p:cNvPr id="11" name="Picture 10" descr="DSCN5358.JPG"/>
          <p:cNvPicPr>
            <a:picLocks noChangeAspect="1"/>
          </p:cNvPicPr>
          <p:nvPr/>
        </p:nvPicPr>
        <p:blipFill>
          <a:blip r:embed="rId4" cstate="print"/>
          <a:srcRect l="21818" t="7273" r="18182" b="18182"/>
          <a:stretch>
            <a:fillRect/>
          </a:stretch>
        </p:blipFill>
        <p:spPr>
          <a:xfrm>
            <a:off x="3357554" y="1142984"/>
            <a:ext cx="2299929" cy="21431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14744" y="3571876"/>
            <a:ext cx="1743202" cy="707886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Sylfaen" pitchFamily="18" charset="0"/>
              </a:rPr>
              <a:t>I </a:t>
            </a:r>
            <a:r>
              <a:rPr lang="ka-GE" sz="2000" b="1" dirty="0" smtClean="0">
                <a:latin typeface="Sylfaen" pitchFamily="18" charset="0"/>
              </a:rPr>
              <a:t>ბრინჯაოს </a:t>
            </a:r>
          </a:p>
          <a:p>
            <a:pPr algn="ctr"/>
            <a:r>
              <a:rPr lang="ka-GE" sz="2000" b="1" dirty="0" smtClean="0">
                <a:latin typeface="Sylfaen" pitchFamily="18" charset="0"/>
              </a:rPr>
              <a:t>მედალი</a:t>
            </a:r>
            <a:endParaRPr lang="en-US" sz="2000" b="1" dirty="0">
              <a:latin typeface="Sylfaen" pitchFamily="18" charset="0"/>
            </a:endParaRPr>
          </a:p>
        </p:txBody>
      </p:sp>
      <p:pic>
        <p:nvPicPr>
          <p:cNvPr id="15" name="Picture 14" descr="333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l="34167" t="23750" r="50000" b="46250"/>
          <a:stretch>
            <a:fillRect/>
          </a:stretch>
        </p:blipFill>
        <p:spPr>
          <a:xfrm>
            <a:off x="357158" y="214290"/>
            <a:ext cx="2071702" cy="2616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5"/>
          <p:cNvSpPr/>
          <p:nvPr/>
        </p:nvSpPr>
        <p:spPr>
          <a:xfrm>
            <a:off x="71406" y="3006866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2000" b="1" dirty="0" smtClean="0">
                <a:latin typeface="Sylfaen" pitchFamily="18" charset="0"/>
              </a:rPr>
              <a:t>ირინა მოდებაძე</a:t>
            </a:r>
            <a:br>
              <a:rPr lang="ka-GE" sz="2000" b="1" dirty="0" smtClean="0">
                <a:latin typeface="Sylfaen" pitchFamily="18" charset="0"/>
              </a:rPr>
            </a:br>
            <a:r>
              <a:rPr lang="ka-GE" sz="2000" b="1" dirty="0" smtClean="0">
                <a:latin typeface="Sylfaen" pitchFamily="18" charset="0"/>
              </a:rPr>
              <a:t>ასისტ.პროფესორი</a:t>
            </a:r>
            <a:endParaRPr lang="en-US" sz="2000" b="1" dirty="0"/>
          </a:p>
        </p:txBody>
      </p:sp>
      <p:pic>
        <p:nvPicPr>
          <p:cNvPr id="17" name="Picture 16" descr="DSCN53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4196958"/>
            <a:ext cx="3262314" cy="24467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57918" y="3078304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2000" b="1" dirty="0" smtClean="0">
                <a:latin typeface="Sylfaen" pitchFamily="18" charset="0"/>
              </a:rPr>
              <a:t>ეკატერინე ბაკურაძე</a:t>
            </a:r>
            <a:br>
              <a:rPr lang="ka-GE" sz="2000" b="1" dirty="0" smtClean="0">
                <a:latin typeface="Sylfaen" pitchFamily="18" charset="0"/>
              </a:rPr>
            </a:br>
            <a:r>
              <a:rPr lang="ka-GE" sz="2000" b="1" dirty="0" smtClean="0">
                <a:latin typeface="Sylfaen" pitchFamily="18" charset="0"/>
              </a:rPr>
              <a:t>ასისტ.პროფესორი</a:t>
            </a:r>
            <a:endParaRPr lang="en-US" sz="2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108" y="3357562"/>
            <a:ext cx="2000264" cy="3000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118" y="357166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ka-GE" sz="2800" dirty="0" smtClean="0">
                <a:solidFill>
                  <a:srgbClr val="7E0000"/>
                </a:solidFill>
                <a:effectLst/>
              </a:rPr>
              <a:t>2013 წელს საბაკალავრო პროგრამას „გამოყენებითი ბიომეცნიერებები და ბიოტექნოლოგია“ პირველი გამოშვება ჰყავდა</a:t>
            </a:r>
            <a:endParaRPr lang="en-US" sz="2800" dirty="0">
              <a:solidFill>
                <a:srgbClr val="7E0000"/>
              </a:solidFill>
              <a:effectLst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5720" y="1643050"/>
            <a:ext cx="8643998" cy="15001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a-GE" sz="1800" b="1" dirty="0" smtClean="0"/>
              <a:t>2013 წლის 8 ივლისს შედგა კურსდამთავრებულებთა საზეიმო დაჯილდოვების ცერემონია. პროგრამის პირველი გამოშვების კურსდამთავრებულებს მიესალმნენ და სერთიფიკატები, მედლები და საჩუქრები გადასცეს ევროკავშირის  დელეგაციის წარმომადგენლებმა,  ბატონებმა </a:t>
            </a:r>
            <a:r>
              <a:rPr lang="ka-GE" sz="1800" b="1" dirty="0"/>
              <a:t>ოლივერ </a:t>
            </a:r>
            <a:r>
              <a:rPr lang="ka-GE" sz="1800" b="1" dirty="0" smtClean="0"/>
              <a:t>რაისნერმა </a:t>
            </a:r>
            <a:r>
              <a:rPr lang="ka-GE" sz="1800" b="1" dirty="0"/>
              <a:t>და ბორის </a:t>
            </a:r>
            <a:r>
              <a:rPr lang="ka-GE" sz="1800" b="1" dirty="0" smtClean="0"/>
              <a:t>იაროშევიჩმა</a:t>
            </a:r>
            <a:endParaRPr lang="en-US" sz="1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45" r="24905"/>
          <a:stretch>
            <a:fillRect/>
          </a:stretch>
        </p:blipFill>
        <p:spPr>
          <a:xfrm>
            <a:off x="214282" y="3286124"/>
            <a:ext cx="1785918" cy="193717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3429000"/>
            <a:ext cx="4572032" cy="3139143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457324"/>
            <a:ext cx="8401080" cy="5043510"/>
          </a:xfrm>
        </p:spPr>
        <p:txBody>
          <a:bodyPr>
            <a:noAutofit/>
          </a:bodyPr>
          <a:lstStyle/>
          <a:p>
            <a:pPr lvl="0"/>
            <a:r>
              <a:rPr lang="ka-GE" sz="2400" b="1" dirty="0" smtClean="0">
                <a:latin typeface="Sylfaen" pitchFamily="18" charset="0"/>
              </a:rPr>
              <a:t>1. </a:t>
            </a:r>
            <a:r>
              <a:rPr lang="ru-RU" sz="2400" b="1" dirty="0" smtClean="0">
                <a:latin typeface="Sylfaen" pitchFamily="18" charset="0"/>
              </a:rPr>
              <a:t>I. Modebadze, M. Rukhadze, E. Bakuradze, D. Dzidziguri. Pancreatic Cell Proteome - Qualitative Characterization And Function.  Georgian Medical News, 2013; 7-8(220-221):71-77</a:t>
            </a:r>
            <a:r>
              <a:rPr lang="ka-GE" sz="2400" b="1" dirty="0" smtClean="0">
                <a:latin typeface="Sylfaen" pitchFamily="18" charset="0"/>
              </a:rPr>
              <a:t>.</a:t>
            </a:r>
            <a:endParaRPr lang="en-US" sz="2400" b="1" dirty="0" smtClean="0">
              <a:latin typeface="Sylfaen" pitchFamily="18" charset="0"/>
            </a:endParaRPr>
          </a:p>
          <a:p>
            <a:pPr lvl="0"/>
            <a:r>
              <a:rPr lang="ka-GE" sz="2400" b="1" dirty="0" smtClean="0">
                <a:latin typeface="Sylfaen" pitchFamily="18" charset="0"/>
              </a:rPr>
              <a:t>2. </a:t>
            </a:r>
            <a:r>
              <a:rPr lang="en-US" sz="2400" b="1" dirty="0" smtClean="0">
                <a:latin typeface="Sylfaen" pitchFamily="18" charset="0"/>
              </a:rPr>
              <a:t>R. Sujashvili, E. Bakuradze, I. Modebadze, D. Dekanoidze. Ubiquitin in combination with alcohol stimulates proliferative activity of hepatocytes. Georgian Medical News, 2013; 10(223):86-90</a:t>
            </a:r>
            <a:r>
              <a:rPr lang="ka-GE" sz="2400" b="1" dirty="0" smtClean="0">
                <a:latin typeface="Sylfaen" pitchFamily="18" charset="0"/>
              </a:rPr>
              <a:t>.</a:t>
            </a:r>
            <a:endParaRPr lang="en-US" sz="2400" b="1" dirty="0" smtClean="0">
              <a:latin typeface="Sylfaen" pitchFamily="18" charset="0"/>
            </a:endParaRPr>
          </a:p>
          <a:p>
            <a:r>
              <a:rPr lang="en-US" sz="2400" b="1" dirty="0" err="1" smtClean="0">
                <a:latin typeface="AcadNusx" pitchFamily="2" charset="0"/>
              </a:rPr>
              <a:t>biogenuri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izoprenis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mniSvneloba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mecnierebasa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da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Tanamedrove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civlizaciis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ganviTarebisaTvis</a:t>
            </a:r>
            <a:r>
              <a:rPr lang="en-US" sz="2400" b="1" dirty="0" smtClean="0">
                <a:latin typeface="AcadNusx" pitchFamily="2" charset="0"/>
              </a:rPr>
              <a:t>, 2013, </a:t>
            </a:r>
            <a:r>
              <a:rPr lang="en-US" sz="2400" b="1" dirty="0" err="1" smtClean="0">
                <a:latin typeface="AcadNusx" pitchFamily="2" charset="0"/>
              </a:rPr>
              <a:t>mecniereba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da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kultura</a:t>
            </a:r>
            <a:r>
              <a:rPr lang="en-US" sz="2400" b="1" dirty="0" smtClean="0">
                <a:latin typeface="AcadNusx" pitchFamily="2" charset="0"/>
              </a:rPr>
              <a:t>, t.1 </a:t>
            </a:r>
            <a:r>
              <a:rPr lang="en-US" sz="2400" b="1" dirty="0" err="1" smtClean="0">
                <a:latin typeface="AcadNusx" pitchFamily="2" charset="0"/>
              </a:rPr>
              <a:t>saqarTvelos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samecniero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erovnuli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akademiis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gamocema</a:t>
            </a:r>
            <a:r>
              <a:rPr lang="en-US" sz="2400" b="1" dirty="0" smtClean="0">
                <a:latin typeface="AcadNusx" pitchFamily="2" charset="0"/>
              </a:rPr>
              <a:t>.</a:t>
            </a:r>
          </a:p>
          <a:p>
            <a:pPr lvl="0"/>
            <a:endParaRPr lang="en-US" sz="2400" b="1" dirty="0" smtClean="0">
              <a:latin typeface="Sylfaen" pitchFamily="18" charset="0"/>
            </a:endParaRPr>
          </a:p>
          <a:p>
            <a:endParaRPr lang="en-US" sz="2400" b="1" dirty="0">
              <a:latin typeface="Sylfae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7E0000"/>
                </a:solidFill>
                <a:effectLst/>
              </a:rPr>
              <a:t>2</a:t>
            </a:r>
            <a:r>
              <a:rPr lang="ka-GE" sz="3600" dirty="0" smtClean="0">
                <a:solidFill>
                  <a:srgbClr val="7E0000"/>
                </a:solidFill>
                <a:effectLst/>
              </a:rPr>
              <a:t>013 წელს გამოქვეყნებული სტატიები</a:t>
            </a:r>
            <a:endParaRPr lang="en-US" sz="3600" dirty="0">
              <a:solidFill>
                <a:srgbClr val="7E0000"/>
              </a:solidFill>
              <a:effectLst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14300" prst="hardEdg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ka-GE" sz="3600" dirty="0" smtClean="0">
                <a:ln>
                  <a:noFill/>
                </a:ln>
                <a:solidFill>
                  <a:srgbClr val="7E0000"/>
                </a:solidFill>
                <a:effectLst/>
              </a:rPr>
              <a:t>საერთაშორისო კონფერენციებში მონაწილეობა</a:t>
            </a:r>
            <a:endParaRPr lang="en-US" sz="3600" dirty="0">
              <a:ln>
                <a:noFill/>
              </a:ln>
              <a:solidFill>
                <a:srgbClr val="7E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500174"/>
            <a:ext cx="8624918" cy="502920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en-US" sz="2400" b="1" dirty="0" smtClean="0">
                <a:latin typeface="Sylfaen" pitchFamily="18" charset="0"/>
              </a:rPr>
              <a:t>21th Annual Conference of Indian National Association for Study of the Liver [INASL]</a:t>
            </a:r>
            <a:r>
              <a:rPr lang="ka-GE" sz="2400" b="1" dirty="0" smtClean="0">
                <a:latin typeface="Sylfaen" pitchFamily="18" charset="0"/>
              </a:rPr>
              <a:t> </a:t>
            </a:r>
            <a:r>
              <a:rPr lang="en-US" sz="2400" b="1" dirty="0" smtClean="0">
                <a:latin typeface="Sylfaen" pitchFamily="18" charset="0"/>
              </a:rPr>
              <a:t>Hyderabad, Andhra Pradesh, INDIA 22 – 24 March</a:t>
            </a:r>
            <a:r>
              <a:rPr lang="ka-GE" sz="2400" b="1" dirty="0" smtClean="0">
                <a:latin typeface="Sylfaen" pitchFamily="18" charset="0"/>
              </a:rPr>
              <a:t>,</a:t>
            </a:r>
            <a:r>
              <a:rPr lang="en-US" sz="2400" b="1" dirty="0" smtClean="0">
                <a:latin typeface="Sylfaen" pitchFamily="18" charset="0"/>
              </a:rPr>
              <a:t> 2013</a:t>
            </a:r>
            <a:r>
              <a:rPr lang="ka-GE" sz="2400" b="1" dirty="0" smtClean="0">
                <a:latin typeface="Sylfaen" pitchFamily="18" charset="0"/>
              </a:rPr>
              <a:t>.</a:t>
            </a:r>
            <a:endParaRPr lang="en-US" sz="2400" b="1" dirty="0" smtClean="0">
              <a:latin typeface="Sylfaen" pitchFamily="18" charset="0"/>
            </a:endParaRPr>
          </a:p>
          <a:p>
            <a:pPr lvl="0">
              <a:buNone/>
            </a:pPr>
            <a:endParaRPr lang="ka-GE" sz="2400" b="1" dirty="0" smtClean="0">
              <a:latin typeface="Sylfaen" pitchFamily="18" charset="0"/>
            </a:endParaRPr>
          </a:p>
          <a:p>
            <a:pPr lvl="0"/>
            <a:r>
              <a:rPr lang="en-US" sz="2400" b="1" dirty="0" smtClean="0">
                <a:latin typeface="Sylfaen" pitchFamily="18" charset="0"/>
              </a:rPr>
              <a:t>23rd Conference of the asian pacific association for the study of the liver</a:t>
            </a:r>
            <a:r>
              <a:rPr lang="ka-GE" sz="2400" b="1" dirty="0" smtClean="0">
                <a:latin typeface="Sylfaen" pitchFamily="18" charset="0"/>
              </a:rPr>
              <a:t> </a:t>
            </a:r>
            <a:r>
              <a:rPr lang="en-US" sz="2400" b="1" dirty="0" smtClean="0">
                <a:latin typeface="Sylfaen" pitchFamily="18" charset="0"/>
              </a:rPr>
              <a:t>Singapore</a:t>
            </a:r>
            <a:r>
              <a:rPr lang="ka-GE" sz="2400" b="1" dirty="0" smtClean="0">
                <a:latin typeface="Sylfaen" pitchFamily="18" charset="0"/>
              </a:rPr>
              <a:t>,</a:t>
            </a:r>
            <a:r>
              <a:rPr lang="en-US" sz="2400" b="1" dirty="0" smtClean="0">
                <a:latin typeface="Sylfaen" pitchFamily="18" charset="0"/>
              </a:rPr>
              <a:t> 6-13 June</a:t>
            </a:r>
            <a:r>
              <a:rPr lang="ka-GE" sz="2400" b="1" dirty="0" smtClean="0">
                <a:latin typeface="Sylfaen" pitchFamily="18" charset="0"/>
              </a:rPr>
              <a:t>, 2013.</a:t>
            </a:r>
            <a:endParaRPr lang="en-US" sz="2400" b="1" dirty="0" smtClean="0">
              <a:latin typeface="Sylfaen" pitchFamily="18" charset="0"/>
            </a:endParaRPr>
          </a:p>
          <a:p>
            <a:pPr lvl="0">
              <a:buNone/>
            </a:pPr>
            <a:endParaRPr lang="ka-GE" sz="2400" b="1" dirty="0" smtClean="0">
              <a:latin typeface="Sylfaen" pitchFamily="18" charset="0"/>
            </a:endParaRPr>
          </a:p>
          <a:p>
            <a:pPr lvl="0"/>
            <a:r>
              <a:rPr lang="ru-RU" sz="2400" b="1" dirty="0" smtClean="0">
                <a:latin typeface="Sylfaen" pitchFamily="18" charset="0"/>
              </a:rPr>
              <a:t>The 3rd International Caucasian Symposium on Polymers and Advanced Materials Tbilisi, Georgia. </a:t>
            </a:r>
            <a:r>
              <a:rPr lang="en-US" sz="2400" b="1" dirty="0" smtClean="0">
                <a:latin typeface="Sylfaen" pitchFamily="18" charset="0"/>
              </a:rPr>
              <a:t> </a:t>
            </a:r>
            <a:r>
              <a:rPr lang="ru-RU" sz="2400" b="1" dirty="0" smtClean="0">
                <a:latin typeface="Sylfaen" pitchFamily="18" charset="0"/>
              </a:rPr>
              <a:t>2013, September 1-4. </a:t>
            </a:r>
            <a:endParaRPr lang="ka-GE" sz="2400" b="1" dirty="0" smtClean="0">
              <a:latin typeface="Sylfaen" pitchFamily="18" charset="0"/>
            </a:endParaRPr>
          </a:p>
          <a:p>
            <a:r>
              <a:rPr lang="en-US" sz="2400" b="1" dirty="0" err="1" smtClean="0">
                <a:latin typeface="AcadNusx" pitchFamily="2" charset="0"/>
              </a:rPr>
              <a:t>universitetis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daarsebis</a:t>
            </a:r>
            <a:r>
              <a:rPr lang="en-US" sz="2400" b="1" dirty="0" smtClean="0">
                <a:latin typeface="AcadNusx" pitchFamily="2" charset="0"/>
              </a:rPr>
              <a:t> 95 </a:t>
            </a:r>
            <a:r>
              <a:rPr lang="en-US" sz="2400" b="1" dirty="0" err="1" smtClean="0">
                <a:latin typeface="AcadNusx" pitchFamily="2" charset="0"/>
              </a:rPr>
              <a:t>wlisTavisadmi</a:t>
            </a:r>
            <a:r>
              <a:rPr lang="ka-GE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miZRvnili</a:t>
            </a:r>
            <a:r>
              <a:rPr lang="ka-GE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safakulteto</a:t>
            </a:r>
            <a:r>
              <a:rPr lang="en-US" sz="2400" b="1" dirty="0" smtClean="0">
                <a:latin typeface="AcadNusx" pitchFamily="2" charset="0"/>
              </a:rPr>
              <a:t> </a:t>
            </a:r>
            <a:r>
              <a:rPr lang="en-US" sz="2400" b="1" dirty="0" err="1" smtClean="0">
                <a:latin typeface="AcadNusx" pitchFamily="2" charset="0"/>
              </a:rPr>
              <a:t>konferencia</a:t>
            </a:r>
            <a:r>
              <a:rPr lang="ka-GE" sz="2400" b="1" dirty="0" smtClean="0">
                <a:latin typeface="AcadNusx" pitchFamily="2" charset="0"/>
              </a:rPr>
              <a:t>.</a:t>
            </a:r>
            <a:endParaRPr lang="en-US" sz="2400" b="1" dirty="0"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b="1" dirty="0" smtClean="0">
                <a:solidFill>
                  <a:srgbClr val="7E0000"/>
                </a:solidFill>
                <a:effectLst/>
              </a:rPr>
              <a:t>საერთაშორისო კავშირები</a:t>
            </a:r>
            <a:endParaRPr lang="en-US" b="1" dirty="0">
              <a:solidFill>
                <a:srgbClr val="7E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0"/>
            <a:ext cx="4419600" cy="10207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ka-GE" sz="2400" b="1" dirty="0" smtClean="0"/>
              <a:t>ციტოლოგიის ინსტიტუტი;</a:t>
            </a:r>
          </a:p>
          <a:p>
            <a:pPr algn="ctr">
              <a:buNone/>
            </a:pPr>
            <a:r>
              <a:rPr lang="ka-GE" sz="2400" b="1" dirty="0" smtClean="0"/>
              <a:t>სანკტ-პეტერბურგი</a:t>
            </a:r>
            <a:endParaRPr lang="en-US" sz="2400" b="1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399"/>
            <a:ext cx="2971800" cy="185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C:\Users\Citology\Desktop\suratebiiiii\222222222223333333333333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752600"/>
            <a:ext cx="4354982" cy="14478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505200"/>
            <a:ext cx="28194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a-G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რეიმსის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a-G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უნივერსიტეტი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14800" y="3200401"/>
            <a:ext cx="4953000" cy="91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a-GE" sz="2200" b="1" dirty="0" smtClean="0"/>
              <a:t>ბაკულევის გულ-სისხლძარღვთა ქირურგიის ცენტრი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 descr="http://www.cytspb.rssi.ru/panel/logo_r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488236"/>
            <a:ext cx="2286000" cy="222927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88" y="274638"/>
            <a:ext cx="6072230" cy="1143000"/>
          </a:xfrm>
        </p:spPr>
        <p:txBody>
          <a:bodyPr>
            <a:normAutofit fontScale="90000"/>
          </a:bodyPr>
          <a:lstStyle/>
          <a:p>
            <a:r>
              <a:rPr lang="ka-GE" sz="2800" dirty="0" smtClean="0">
                <a:solidFill>
                  <a:srgbClr val="7E0000"/>
                </a:solidFill>
                <a:effectLst/>
                <a:latin typeface="Sylfaen" pitchFamily="18" charset="0"/>
              </a:rPr>
              <a:t>2013 წელს გაფორმდა მემორანდუმი  უნივერსიტეტებს შორის თანამშრომლობის შესახებ</a:t>
            </a:r>
            <a:endParaRPr lang="en-US" sz="2800" dirty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500298" cy="167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8" name="Picture 2" descr="C:\Users\Diana\Desktop\plenaruli angariSi\pavle reimsi\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643050"/>
            <a:ext cx="2238392" cy="3357586"/>
          </a:xfrm>
          <a:prstGeom prst="rect">
            <a:avLst/>
          </a:prstGeom>
          <a:noFill/>
        </p:spPr>
      </p:pic>
      <p:pic>
        <p:nvPicPr>
          <p:cNvPr id="86019" name="Picture 3" descr="C:\Users\Diana\Desktop\plenaruli angariSi\pavle reimsi\For Diana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14818"/>
            <a:ext cx="3882802" cy="2286016"/>
          </a:xfrm>
          <a:prstGeom prst="rect">
            <a:avLst/>
          </a:prstGeom>
          <a:noFill/>
        </p:spPr>
      </p:pic>
      <p:pic>
        <p:nvPicPr>
          <p:cNvPr id="86020" name="Picture 4" descr="C:\Users\Diana\Desktop\plenaruli angariSi\pavle reimsi\For Diana-URCA-administraciuli korpus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857364"/>
            <a:ext cx="3071834" cy="203676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29124" y="4572008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>
                <a:latin typeface="Sylfaen" pitchFamily="18" charset="0"/>
              </a:rPr>
              <a:t>პროფ. მ.მანფე</a:t>
            </a:r>
            <a:endParaRPr lang="en-US" b="1" dirty="0">
              <a:latin typeface="Sylfae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6314" y="5500702"/>
            <a:ext cx="3857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latin typeface="Sylfaen" pitchFamily="18" charset="0"/>
              </a:rPr>
              <a:t>მიღწეულია შეთანხმება2014 წელს ერთი სტუდენტის რეიმსში მიღების თაობაზე</a:t>
            </a:r>
            <a:endParaRPr lang="en-US" b="1" dirty="0">
              <a:latin typeface="Sylfae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7258040" cy="917596"/>
          </a:xfrm>
        </p:spPr>
        <p:txBody>
          <a:bodyPr>
            <a:normAutofit/>
          </a:bodyPr>
          <a:lstStyle/>
          <a:p>
            <a:r>
              <a:rPr lang="ka-GE" sz="3200" dirty="0" smtClean="0">
                <a:solidFill>
                  <a:srgbClr val="7E0000"/>
                </a:solidFill>
                <a:effectLst/>
              </a:rPr>
              <a:t>მაგისტრანტები და დოქტორანტები</a:t>
            </a:r>
            <a:endParaRPr lang="en-US" sz="3200" dirty="0">
              <a:solidFill>
                <a:srgbClr val="7E0000"/>
              </a:solidFill>
              <a:effectLst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l="8823" r="11765"/>
          <a:stretch>
            <a:fillRect/>
          </a:stretch>
        </p:blipFill>
        <p:spPr bwMode="auto">
          <a:xfrm>
            <a:off x="6786578" y="4143380"/>
            <a:ext cx="192882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 l="15790" t="3509" r="15789"/>
          <a:stretch>
            <a:fillRect/>
          </a:stretch>
        </p:blipFill>
        <p:spPr bwMode="auto">
          <a:xfrm>
            <a:off x="5072066" y="1285860"/>
            <a:ext cx="2500330" cy="264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345156"/>
            <a:ext cx="1857388" cy="246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2" y="3916924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/>
              <a:t>გიორგი მოსიძე</a:t>
            </a:r>
            <a:endParaRPr lang="en-US" b="1" dirty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8201" y="2845354"/>
            <a:ext cx="2214578" cy="235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14876" y="6215082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/>
              <a:t>ლალი ხარაბაძე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86380" y="4071942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/>
              <a:t>ეკა ფერაძე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19639" y="5345684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/>
              <a:t>სალომე კიპაროიძე</a:t>
            </a:r>
            <a:endParaRPr lang="en-US" b="1" dirty="0"/>
          </a:p>
        </p:txBody>
      </p:sp>
      <p:pic>
        <p:nvPicPr>
          <p:cNvPr id="12" name="Picture 4" descr="http://i1.tribune.com.pk/wp-content/uploads/2011/07/220395-degree-1311989720-621-640x48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0"/>
            <a:ext cx="2000232" cy="15001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3" name="Picture 2" descr="http://www.pike.k12.in.us/schools/guion_creek_elementary/activities/PublishingImages/book-club-book-worm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4929198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სამეცნიერო თემატიკაში ჩართული ბაკალავრები</a:t>
            </a:r>
            <a:endParaRPr lang="en-US" dirty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pic>
        <p:nvPicPr>
          <p:cNvPr id="4" name="Picture 3" descr="C:\Users\CT\Desktop\20131104_165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714752"/>
            <a:ext cx="3993926" cy="2571768"/>
          </a:xfrm>
          <a:prstGeom prst="roundRect">
            <a:avLst>
              <a:gd name="adj" fmla="val 135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DA 026.JPG"/>
          <p:cNvPicPr>
            <a:picLocks noChangeAspect="1"/>
          </p:cNvPicPr>
          <p:nvPr/>
        </p:nvPicPr>
        <p:blipFill>
          <a:blip r:embed="rId3" cstate="print"/>
          <a:srcRect l="12903" b="10082"/>
          <a:stretch>
            <a:fillRect/>
          </a:stretch>
        </p:blipFill>
        <p:spPr>
          <a:xfrm>
            <a:off x="428596" y="1428736"/>
            <a:ext cx="1643042" cy="257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CDA 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2786058"/>
            <a:ext cx="171451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 smtClean="0">
                <a:solidFill>
                  <a:srgbClr val="7E0000"/>
                </a:solidFill>
                <a:effectLst/>
                <a:latin typeface="Sylfaen" pitchFamily="18" charset="0"/>
              </a:rPr>
              <a:t>სტუდენტთა და მოსწავლეთა მე-8 სიმპოზიუმი</a:t>
            </a:r>
            <a:endParaRPr lang="en-US" dirty="0">
              <a:solidFill>
                <a:srgbClr val="7E0000"/>
              </a:solidFill>
              <a:effectLst/>
              <a:latin typeface="Sylfae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530" t="23668" r="10553"/>
          <a:stretch>
            <a:fillRect/>
          </a:stretch>
        </p:blipFill>
        <p:spPr bwMode="auto">
          <a:xfrm>
            <a:off x="857224" y="1643050"/>
            <a:ext cx="7429552" cy="467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85728"/>
            <a:ext cx="407193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823688"/>
            <a:ext cx="2500330" cy="372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 r="2703" b="13831"/>
          <a:stretch>
            <a:fillRect/>
          </a:stretch>
        </p:blipFill>
        <p:spPr bwMode="auto">
          <a:xfrm>
            <a:off x="214282" y="0"/>
            <a:ext cx="2786082" cy="332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357562"/>
            <a:ext cx="2357454" cy="322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 descr="C:\Users\Diana\2013-06-02\1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9" y="3250407"/>
            <a:ext cx="2214578" cy="332186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995936" y="1556792"/>
          <a:ext cx="514806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23"/>
          <p:cNvGrpSpPr/>
          <p:nvPr/>
        </p:nvGrpSpPr>
        <p:grpSpPr>
          <a:xfrm>
            <a:off x="467544" y="1484784"/>
            <a:ext cx="5472608" cy="5049852"/>
            <a:chOff x="467544" y="1484784"/>
            <a:chExt cx="5472608" cy="5049852"/>
          </a:xfrm>
        </p:grpSpPr>
        <p:sp>
          <p:nvSpPr>
            <p:cNvPr id="3" name="TextBox 2"/>
            <p:cNvSpPr txBox="1"/>
            <p:nvPr/>
          </p:nvSpPr>
          <p:spPr>
            <a:xfrm>
              <a:off x="827584" y="1484784"/>
              <a:ext cx="34355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IF </a:t>
              </a:r>
              <a:r>
                <a:rPr lang="ka-GE" b="1" dirty="0" smtClean="0"/>
                <a:t>ჟურნალში გამოქვეყნებული </a:t>
              </a:r>
            </a:p>
            <a:p>
              <a:r>
                <a:rPr lang="ka-GE" b="1" dirty="0" smtClean="0"/>
                <a:t>სტატიები</a:t>
              </a:r>
              <a:endParaRPr lang="en-US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55576" y="4427820"/>
              <a:ext cx="5184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b="1" dirty="0" smtClean="0"/>
                <a:t>მონაწილეობა საერთაშორისო კონფერენციებში</a:t>
              </a:r>
              <a:endParaRPr lang="en-US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7584" y="2924944"/>
              <a:ext cx="30780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b="1" dirty="0" smtClean="0"/>
                <a:t>ადგილობრივ ჟურნალში </a:t>
              </a:r>
            </a:p>
            <a:p>
              <a:r>
                <a:rPr lang="ka-GE" b="1" dirty="0" smtClean="0"/>
                <a:t>გამოქვეყნებული სტატიები</a:t>
              </a:r>
              <a:endParaRPr lang="en-US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27584" y="2204864"/>
              <a:ext cx="30059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IF </a:t>
              </a:r>
              <a:r>
                <a:rPr lang="ka-GE" b="1" dirty="0" smtClean="0"/>
                <a:t>ჟურნალში გაგზავნილი </a:t>
              </a:r>
            </a:p>
            <a:p>
              <a:r>
                <a:rPr lang="ka-GE" b="1" dirty="0" smtClean="0"/>
                <a:t>სტატიები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7584" y="3645024"/>
              <a:ext cx="30780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b="1" dirty="0" smtClean="0"/>
                <a:t>ადგილობრივ ჟურნალებში</a:t>
              </a:r>
              <a:r>
                <a:rPr lang="en-US" b="1" dirty="0" smtClean="0"/>
                <a:t> </a:t>
              </a:r>
              <a:endParaRPr lang="ka-GE" b="1" dirty="0" smtClean="0"/>
            </a:p>
            <a:p>
              <a:r>
                <a:rPr lang="ka-GE" b="1" dirty="0" smtClean="0"/>
                <a:t>გაგზავნილი სტატიები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7584" y="5075892"/>
              <a:ext cx="4968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b="1" dirty="0" smtClean="0"/>
                <a:t>მონაწილეობა ადგილობრივ კონფერენციებში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7584" y="5589240"/>
              <a:ext cx="381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b="1" dirty="0" smtClean="0"/>
                <a:t>გამოცემული სახელმძღვანელოები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6165304"/>
              <a:ext cx="1503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b="1" dirty="0" smtClean="0"/>
                <a:t>მონოგრაფია</a:t>
              </a:r>
              <a:endParaRPr lang="en-US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7544" y="1556792"/>
              <a:ext cx="288032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7544" y="2276872"/>
              <a:ext cx="288032" cy="288032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7544" y="2996952"/>
              <a:ext cx="288032" cy="2880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544" y="4437112"/>
              <a:ext cx="288032" cy="288032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7544" y="5085184"/>
              <a:ext cx="288032" cy="28803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7544" y="5661248"/>
              <a:ext cx="288032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7544" y="6237312"/>
              <a:ext cx="288032" cy="2880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7544" y="3717032"/>
              <a:ext cx="288032" cy="288032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7504" y="119534"/>
            <a:ext cx="9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a-GE" sz="3200" b="1" dirty="0" smtClean="0">
                <a:ln w="6350">
                  <a:noFill/>
                </a:ln>
                <a:solidFill>
                  <a:srgbClr val="7E0000"/>
                </a:solidFill>
              </a:rPr>
              <a:t>დეპარტამენტის სამეცნიერო -პედაგოგიური აქტივობა 2013 წელს</a:t>
            </a:r>
            <a:endParaRPr lang="en-US" sz="3200" b="1" dirty="0">
              <a:ln w="6350">
                <a:noFill/>
              </a:ln>
              <a:solidFill>
                <a:srgbClr val="7E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060848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/>
              <a:t>მიღებული </a:t>
            </a:r>
          </a:p>
          <a:p>
            <a:r>
              <a:rPr lang="ka-GE" b="1" dirty="0" smtClean="0"/>
              <a:t>საერთაშორისო გრანტები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4579387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/>
              <a:t>წარდგენილი ადგილობრივი გრანტები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3429" y="2851195"/>
            <a:ext cx="3076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/>
              <a:t>მიმდინარე საერთაშორისო</a:t>
            </a:r>
          </a:p>
          <a:p>
            <a:r>
              <a:rPr lang="ka-GE" b="1" dirty="0" smtClean="0"/>
              <a:t>გრანტები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53008" y="2131115"/>
            <a:ext cx="302568" cy="319827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3008" y="2923203"/>
            <a:ext cx="302568" cy="31982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3008" y="4651395"/>
            <a:ext cx="302568" cy="3198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3008" y="3787299"/>
            <a:ext cx="302568" cy="31982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59432" y="188640"/>
            <a:ext cx="938396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7E0000"/>
                </a:solidFill>
                <a:uLnTx/>
                <a:uFillTx/>
                <a:latin typeface="+mj-lt"/>
                <a:ea typeface="+mj-ea"/>
                <a:cs typeface="+mj-cs"/>
              </a:rPr>
              <a:t>დეპარტამენტის სამეცნიერო პროექტები </a:t>
            </a:r>
            <a:br>
              <a:rPr kumimoji="0" lang="ka-GE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7E0000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ka-GE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7E0000"/>
                </a:solidFill>
                <a:uLnTx/>
                <a:uFillTx/>
                <a:latin typeface="+mj-lt"/>
                <a:ea typeface="+mj-ea"/>
                <a:cs typeface="+mj-cs"/>
              </a:rPr>
              <a:t>2013 წელს</a:t>
            </a:r>
            <a:endParaRPr kumimoji="0" lang="en-US" sz="3600" b="1" i="0" u="none" strike="noStrike" kern="1200" cap="none" spc="0" normalizeH="0" baseline="0" noProof="0" dirty="0">
              <a:ln w="6350">
                <a:noFill/>
              </a:ln>
              <a:solidFill>
                <a:srgbClr val="7E0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252" y="3715291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/>
              <a:t>მიღებული </a:t>
            </a:r>
          </a:p>
          <a:p>
            <a:r>
              <a:rPr lang="ka-GE" b="1" dirty="0" smtClean="0"/>
              <a:t>ადგილობრივი გრანტები</a:t>
            </a:r>
            <a:endParaRPr lang="en-US" b="1" dirty="0"/>
          </a:p>
        </p:txBody>
      </p:sp>
      <p:graphicFrame>
        <p:nvGraphicFramePr>
          <p:cNvPr id="14" name="Chart 13"/>
          <p:cNvGraphicFramePr/>
          <p:nvPr/>
        </p:nvGraphicFramePr>
        <p:xfrm>
          <a:off x="3545632" y="1772816"/>
          <a:ext cx="5598368" cy="345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600" dirty="0" smtClean="0">
                <a:solidFill>
                  <a:srgbClr val="7E0000"/>
                </a:solidFill>
                <a:effectLst/>
              </a:rPr>
              <a:t>დასაქმების  სტატისტიკა 2014 წლის იანვრისათვის</a:t>
            </a:r>
            <a:endParaRPr lang="en-US" sz="3600" dirty="0">
              <a:solidFill>
                <a:srgbClr val="7E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429156"/>
          </a:xfrm>
        </p:spPr>
        <p:txBody>
          <a:bodyPr>
            <a:normAutofit/>
          </a:bodyPr>
          <a:lstStyle/>
          <a:p>
            <a:r>
              <a:rPr lang="ka-GE" sz="2200" b="1" dirty="0" smtClean="0"/>
              <a:t>3 სტუდენტი (ვარდენ ჯიჯიაშვილი, გიორგი შათირიშვილი, ირაკლი ჭანტურიძე- ღვინის კომპანია  „ვინნი პოგრები</a:t>
            </a:r>
            <a:r>
              <a:rPr lang="ka-GE" sz="2200" b="1" dirty="0" smtClean="0"/>
              <a:t>“</a:t>
            </a:r>
          </a:p>
          <a:p>
            <a:pPr>
              <a:buNone/>
            </a:pPr>
            <a:endParaRPr lang="ka-GE" sz="2200" b="1" dirty="0" smtClean="0"/>
          </a:p>
          <a:p>
            <a:r>
              <a:rPr lang="ka-GE" sz="2200" b="1" dirty="0" smtClean="0"/>
              <a:t>2 სტუდენტი (ნინო რჩეულიშვილი, დიმიტრი პაპუკაშვილი) - უალკოჰოლო სასმელების კომპანია  „კამპა</a:t>
            </a:r>
            <a:r>
              <a:rPr lang="ka-GE" sz="2200" b="1" dirty="0" smtClean="0"/>
              <a:t>“</a:t>
            </a:r>
          </a:p>
          <a:p>
            <a:pPr>
              <a:buNone/>
            </a:pPr>
            <a:endParaRPr lang="ka-GE" sz="2200" b="1" dirty="0" smtClean="0"/>
          </a:p>
          <a:p>
            <a:r>
              <a:rPr lang="ka-GE" sz="2200" b="1" dirty="0" smtClean="0"/>
              <a:t>1 სტუდენტი (მარიამ ოსეფაშვილი) - საქართველოს აგრარული უნივერსიტეტი - დაუფინანსეს სამეცნიერო პროექტი</a:t>
            </a:r>
            <a:endParaRPr lang="en-US" sz="2200" b="1" dirty="0" smtClean="0"/>
          </a:p>
          <a:p>
            <a:endParaRPr lang="en-US" sz="2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21659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ka-GE" sz="5400" b="1" dirty="0" smtClean="0">
                <a:solidFill>
                  <a:srgbClr val="7E0000"/>
                </a:solidFill>
              </a:rPr>
              <a:t>გმადლობთ ყურადღებისათვის!</a:t>
            </a:r>
            <a:endParaRPr lang="en-US" sz="5400" b="1" dirty="0">
              <a:solidFill>
                <a:srgbClr val="7E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2543</TotalTime>
  <Words>3371</Words>
  <Application>Microsoft Office PowerPoint</Application>
  <PresentationFormat>On-screen Show (4:3)</PresentationFormat>
  <Paragraphs>491</Paragraphs>
  <Slides>90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2" baseType="lpstr">
      <vt:lpstr>Apex</vt:lpstr>
      <vt:lpstr>Worksheet</vt:lpstr>
      <vt:lpstr>ზუსტ და საბუნებისმეტყველო მეცნიერებათა ფაკულტეტი</vt:lpstr>
      <vt:lpstr>Slide 2</vt:lpstr>
      <vt:lpstr>Slide 3</vt:lpstr>
      <vt:lpstr>Slide 4</vt:lpstr>
      <vt:lpstr>Slide 5</vt:lpstr>
      <vt:lpstr>Slide 6</vt:lpstr>
      <vt:lpstr>2013 წლის გამოიცა 4 ახალი სახელმძღვანელო ქართულ ენაზე</vt:lpstr>
      <vt:lpstr>2013 წელს საბაკალავრო პროგრამას „გამოყენებითი ბიომეცნიერებები და ბიოტექნოლოგია“ პირველი გამოშვება ჰყავდა</vt:lpstr>
      <vt:lpstr>დასაქმების  სტატისტიკა 2014 წლის იანვრისათვის</vt:lpstr>
      <vt:lpstr>სტატისტიკა 2014 წლის იანვრისათვის</vt:lpstr>
      <vt:lpstr>Slide 11</vt:lpstr>
      <vt:lpstr>Slide 12</vt:lpstr>
      <vt:lpstr>სამეცნიერო თემატიკა</vt:lpstr>
      <vt:lpstr>Slide 14</vt:lpstr>
      <vt:lpstr>2013 wels wardgenili proeqtebi</vt:lpstr>
      <vt:lpstr>monawileoba konferenciebsa da forumebSi</vt:lpstr>
      <vt:lpstr>Slide 17</vt:lpstr>
      <vt:lpstr>Slide 18</vt:lpstr>
      <vt:lpstr>Slide 19</vt:lpstr>
      <vt:lpstr>2014  weli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სამეცნიერო თემატიკა:</vt:lpstr>
      <vt:lpstr>პუბლიკაციები</vt:lpstr>
      <vt:lpstr>პროექტები</vt:lpstr>
      <vt:lpstr>სამეცნიერო ფორუმები</vt:lpstr>
      <vt:lpstr>პრაქტიკები და ექსპედიციები</vt:lpstr>
      <vt:lpstr>Slide 39</vt:lpstr>
      <vt:lpstr>ლაგოდეხის ნაკრძალი</vt:lpstr>
      <vt:lpstr>სამეცნიერო-კვლევითი ექსპედიციები საქართველოს 4 რეგიონში</vt:lpstr>
      <vt:lpstr>Slide 42</vt:lpstr>
      <vt:lpstr>Slide 43</vt:lpstr>
      <vt:lpstr>Slide 44</vt:lpstr>
      <vt:lpstr>სადოქტორო კვლევითი სტიპენდია Global Fund-ისგან</vt:lpstr>
      <vt:lpstr>Slide 46</vt:lpstr>
      <vt:lpstr>Slide 47</vt:lpstr>
      <vt:lpstr>Slide 48</vt:lpstr>
      <vt:lpstr>Slide 49</vt:lpstr>
      <vt:lpstr>Slide 50</vt:lpstr>
      <vt:lpstr>გენეტიკის  სასწავლო-კვლევითი  ლაბორატორია</vt:lpstr>
      <vt:lpstr>კვლევის ძირითად მიმართულება - დაბერების გენეტიკა</vt:lpstr>
      <vt:lpstr>Slide 53</vt:lpstr>
      <vt:lpstr>v:</vt:lpstr>
      <vt:lpstr>Slide 55</vt:lpstr>
      <vt:lpstr>Slide 56</vt:lpstr>
      <vt:lpstr>Slide 57</vt:lpstr>
      <vt:lpstr>სასწავლო  კურსები (30 ECTS)</vt:lpstr>
      <vt:lpstr>სასწავლო აქტივობა</vt:lpstr>
      <vt:lpstr>Slide 60</vt:lpstr>
      <vt:lpstr>Slide 61</vt:lpstr>
      <vt:lpstr>Slide 62</vt:lpstr>
      <vt:lpstr>ბიოქიმიის მიმართულების სამეცნიერო გუნდი</vt:lpstr>
      <vt:lpstr>თემატიკა:</vt:lpstr>
      <vt:lpstr>Slide 65</vt:lpstr>
      <vt:lpstr>2013 წელს გამოქვეყნებული სამეცნიერო პუბლიკაციები</vt:lpstr>
      <vt:lpstr>2013 წელს გამოცემული სახელმძღვანელო</vt:lpstr>
      <vt:lpstr>მონაწილეობა სხვადასხვა საერთაშორისო ფორუმში </vt:lpstr>
      <vt:lpstr> 2013 წელს გამარჯვებული საგრანტო პროექტები</vt:lpstr>
      <vt:lpstr>სამაგისტრო ნაშრომები</vt:lpstr>
      <vt:lpstr>Slide 71</vt:lpstr>
      <vt:lpstr>     სკოლის მოსწავლეები   შემეცნებითი  პროცესი</vt:lpstr>
      <vt:lpstr>Slide 73</vt:lpstr>
      <vt:lpstr>Slide 74</vt:lpstr>
      <vt:lpstr>სამეცნიერო თემატიკა:</vt:lpstr>
      <vt:lpstr>Slide 76</vt:lpstr>
      <vt:lpstr>Slide 77</vt:lpstr>
      <vt:lpstr>Slide 78</vt:lpstr>
      <vt:lpstr>Slide 79</vt:lpstr>
      <vt:lpstr>2013 წელს გამოქვეყნებული სტატიები</vt:lpstr>
      <vt:lpstr>საერთაშორისო კონფერენციებში მონაწილეობა</vt:lpstr>
      <vt:lpstr>საერთაშორისო კავშირები</vt:lpstr>
      <vt:lpstr>2013 წელს გაფორმდა მემორანდუმი  უნივერსიტეტებს შორის თანამშრომლობის შესახებ</vt:lpstr>
      <vt:lpstr>მაგისტრანტები და დოქტორანტები</vt:lpstr>
      <vt:lpstr>სამეცნიერო თემატიკაში ჩართული ბაკალავრები</vt:lpstr>
      <vt:lpstr>სტუდენტთა და მოსწავლეთა მე-8 სიმპოზიუმი</vt:lpstr>
      <vt:lpstr>Slide 87</vt:lpstr>
      <vt:lpstr>Slide 88</vt:lpstr>
      <vt:lpstr>Slide 89</vt:lpstr>
      <vt:lpstr>Slide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ბიოლოგიის დეპარტამენტი</dc:title>
  <dc:creator>Diana</dc:creator>
  <cp:lastModifiedBy>KA</cp:lastModifiedBy>
  <cp:revision>122</cp:revision>
  <dcterms:created xsi:type="dcterms:W3CDTF">2014-01-27T13:26:17Z</dcterms:created>
  <dcterms:modified xsi:type="dcterms:W3CDTF">2014-02-03T08:30:24Z</dcterms:modified>
</cp:coreProperties>
</file>