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58" r:id="rId6"/>
    <p:sldId id="261" r:id="rId7"/>
    <p:sldId id="290" r:id="rId8"/>
    <p:sldId id="262" r:id="rId9"/>
    <p:sldId id="264" r:id="rId10"/>
    <p:sldId id="263" r:id="rId11"/>
    <p:sldId id="291" r:id="rId12"/>
    <p:sldId id="296" r:id="rId13"/>
    <p:sldId id="297" r:id="rId14"/>
    <p:sldId id="293" r:id="rId15"/>
    <p:sldId id="292" r:id="rId16"/>
    <p:sldId id="271" r:id="rId17"/>
    <p:sldId id="272" r:id="rId18"/>
    <p:sldId id="274" r:id="rId19"/>
    <p:sldId id="276" r:id="rId20"/>
    <p:sldId id="273" r:id="rId21"/>
    <p:sldId id="277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C22"/>
    <a:srgbClr val="F79737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>
        <p:scale>
          <a:sx n="64" d="100"/>
          <a:sy n="64" d="100"/>
        </p:scale>
        <p:origin x="-146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3B479-EC1A-4B46-9BDA-41FD7AD3A46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7F69-5615-4976-9A8B-F4FC4E486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F7F69-5615-4976-9A8B-F4FC4E486BD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F7F69-5615-4976-9A8B-F4FC4E486BD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F7F69-5615-4976-9A8B-F4FC4E486BD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11&amp;SID=2E9vrMmUIvCAOJhMfNa&amp;page=1&amp;doc=1" TargetMode="External"/><Relationship Id="rId7" Type="http://schemas.openxmlformats.org/officeDocument/2006/relationships/hyperlink" Target="http://apps.webofknowledge.com.proxy.library.nd.edu/full_record.do?product=WOS&amp;search_mode=GeneralSearch&amp;qid=11&amp;SID=2E9vrMmUIvCAOJhMfNa&amp;page=1&amp;doc=5&amp;cacheurlFromRightClick=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webofknowledge.com.proxy.library.nd.edu/full_record.do?product=WOS&amp;search_mode=GeneralSearch&amp;qid=11&amp;SID=2E9vrMmUIvCAOJhMfNa&amp;page=1&amp;doc=4" TargetMode="External"/><Relationship Id="rId5" Type="http://schemas.openxmlformats.org/officeDocument/2006/relationships/hyperlink" Target="http://apps.webofknowledge.com.proxy.library.nd.edu/full_record.do?product=WOS&amp;search_mode=GeneralSearch&amp;qid=11&amp;SID=2E9vrMmUIvCAOJhMfNa&amp;page=1&amp;doc=3&amp;cacheurlFromRightClick=no" TargetMode="External"/><Relationship Id="rId4" Type="http://schemas.openxmlformats.org/officeDocument/2006/relationships/hyperlink" Target="http://apps.webofknowledge.com.proxy.library.nd.edu/full_record.do?product=WOS&amp;search_mode=GeneralSearch&amp;qid=11&amp;SID=2E9vrMmUIvCAOJhMfNa&amp;page=1&amp;doc=2&amp;cacheurlFromRightClick=n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11&amp;SID=2E9vrMmUIvCAOJhMfNa&amp;page=1&amp;doc=6&amp;cacheurlFromRightClick=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s.webofknowledge.com.proxy.library.nd.edu/full_record.do?product=WOS&amp;search_mode=GeneralSearch&amp;qid=14&amp;SID=2E9vrMmUIvCAOJhMfNa&amp;page=1&amp;doc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3&amp;SID=3FmFdICEJvkTfQWjjB3&amp;page=1&amp;doc=1&amp;cacheurlFromRightClick=no" TargetMode="External"/><Relationship Id="rId2" Type="http://schemas.openxmlformats.org/officeDocument/2006/relationships/hyperlink" Target="http://apps.webofknowledge.com.proxy.library.nd.edu/full_record.do?product=WOS&amp;search_mode=GeneralSearch&amp;qid=1&amp;SID=3FmFdICEJvkTfQWjjB3&amp;page=1&amp;doc=1&amp;cacheurlFromRightClick=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s.webofknowledge.com.proxy.library.nd.edu/full_record.do?product=WOS&amp;search_mode=GeneralSearch&amp;qid=3&amp;SID=3FmFdICEJvkTfQWjjB3&amp;page=1&amp;doc=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6&amp;SID=3FmFdICEJvkTfQWjjB3&amp;page=1&amp;doc=1&amp;cacheurlFromRightClick=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ps.webofknowledge.com.proxy.library.nd.edu/full_record.do?product=WOS&amp;search_mode=GeneralSearch&amp;qid=8&amp;SID=3FmFdICEJvkTfQWjjB3&amp;page=1&amp;doc=2&amp;cacheurlFromRightClick=no" TargetMode="External"/><Relationship Id="rId4" Type="http://schemas.openxmlformats.org/officeDocument/2006/relationships/hyperlink" Target="http://apps.webofknowledge.com.proxy.library.nd.edu/full_record.do?product=WOS&amp;search_mode=GeneralSearch&amp;qid=8&amp;SID=3FmFdICEJvkTfQWjjB3&amp;page=1&amp;doc=1&amp;cacheurlFromRightClick=n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12&amp;SID=3FmFdICEJvkTfQWjjB3&amp;page=1&amp;doc=3&amp;cacheurlFromRightClick=no" TargetMode="External"/><Relationship Id="rId2" Type="http://schemas.openxmlformats.org/officeDocument/2006/relationships/hyperlink" Target="http://apps.webofknowledge.com.proxy.library.nd.edu/full_record.do?product=WOS&amp;search_mode=GeneralSearch&amp;qid=12&amp;SID=3FmFdICEJvkTfQWjjB3&amp;page=1&amp;doc=1&amp;cacheurlFromRightClick=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webofknowledge.com.proxy.library.nd.edu/full_record.do?product=WOS&amp;search_mode=GeneralSearch&amp;qid=14&amp;SID=3FmFdICEJvkTfQWjjB3&amp;page=1&amp;doc=2&amp;cacheurlFromRightClick=no" TargetMode="External"/><Relationship Id="rId5" Type="http://schemas.openxmlformats.org/officeDocument/2006/relationships/hyperlink" Target="http://apps.webofknowledge.com.proxy.library.nd.edu/full_record.do?product=WOS&amp;search_mode=GeneralSearch&amp;qid=14&amp;SID=3FmFdICEJvkTfQWjjB3&amp;page=1&amp;doc=1&amp;cacheurlFromRightClick=no" TargetMode="External"/><Relationship Id="rId4" Type="http://schemas.openxmlformats.org/officeDocument/2006/relationships/hyperlink" Target="http://apps.webofknowledge.com.proxy.library.nd.edu/full_record.do?product=WOS&amp;search_mode=GeneralSearch&amp;qid=12&amp;SID=3FmFdICEJvkTfQWjjB3&amp;page=1&amp;doc=2&amp;cacheurlFromRightClick=no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1&amp;SID=1Bc6rrj2ImJXVRCc5NU&amp;page=1&amp;doc=1" TargetMode="External"/><Relationship Id="rId2" Type="http://schemas.openxmlformats.org/officeDocument/2006/relationships/hyperlink" Target="http://apps.webofknowledge.com.proxy.library.nd.edu/full_record.do?product=WOS&amp;search_mode=GeneralSearch&amp;qid=16&amp;SID=3FmFdICEJvkTfQWjjB3&amp;page=1&amp;doc=4&amp;cacheurlFromRightClick=n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ps.webofknowledge.com.proxy.library.nd.edu/full_record.do?product=WOS&amp;search_mode=GeneralSearch&amp;qid=1&amp;SID=1Bc6rrj2ImJXVRCc5NU&amp;page=1&amp;doc=3&amp;cacheurlFromRightClick=no" TargetMode="External"/><Relationship Id="rId4" Type="http://schemas.openxmlformats.org/officeDocument/2006/relationships/hyperlink" Target="http://apps.webofknowledge.com.proxy.library.nd.edu/full_record.do?product=WOS&amp;search_mode=GeneralSearch&amp;qid=1&amp;SID=1Bc6rrj2ImJXVRCc5NU&amp;page=1&amp;doc=2&amp;cacheurlFromRightClick=no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7&amp;SID=1Bc6rrj2ImJXVRCc5NU&amp;page=1&amp;doc=1&amp;cacheurlFromRightClick=no" TargetMode="External"/><Relationship Id="rId2" Type="http://schemas.openxmlformats.org/officeDocument/2006/relationships/hyperlink" Target="http://apps.webofknowledge.com.proxy.library.nd.edu/full_record.do?product=WOS&amp;search_mode=GeneralSearch&amp;qid=2&amp;SID=2FY2PrYjAQgDqObsRFb&amp;page=1&amp;doc=1&amp;cacheurlFromRightClick=n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.proxy.library.nd.edu/full_record.do?product=WOS&amp;search_mode=GeneralSearch&amp;qid=5&amp;SID=2E9vrMmUIvCAOJhMfNa&amp;page=1&amp;doc=2&amp;cacheurlFromRightClick=no" TargetMode="External"/><Relationship Id="rId2" Type="http://schemas.openxmlformats.org/officeDocument/2006/relationships/hyperlink" Target="http://apps.webofknowledge.com.proxy.library.nd.edu/full_record.do?product=WOS&amp;search_mode=GeneralSearch&amp;qid=5&amp;SID=2E9vrMmUIvCAOJhMfNa&amp;page=1&amp;do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ps.webofknowledge.com.proxy.library.nd.edu/full_record.do?product=WOS&amp;search_mode=GeneralSearch&amp;qid=5&amp;SID=2E9vrMmUIvCAOJhMfNa&amp;page=1&amp;doc=4" TargetMode="External"/><Relationship Id="rId4" Type="http://schemas.openxmlformats.org/officeDocument/2006/relationships/hyperlink" Target="http://apps.webofknowledge.com.proxy.library.nd.edu/full_record.do?product=WOS&amp;search_mode=GeneralSearch&amp;qid=5&amp;SID=2E9vrMmUIvCAOJhMfNa&amp;page=1&amp;doc=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ebofknowledge.com.proxy.library.nd.edu/full_record.do?product=WOS&amp;search_mode=GeneralSearch&amp;qid=9&amp;SID=2E9vrMmUIvCAOJhMfNa&amp;page=1&amp;doc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FFFF00"/>
                </a:solidFill>
              </a:rPr>
              <a:t>ფიზიკის დეპარტამენტი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b="1" dirty="0" smtClean="0"/>
              <a:t>201</a:t>
            </a:r>
            <a:r>
              <a:rPr lang="en-US" b="1" dirty="0" smtClean="0"/>
              <a:t>3</a:t>
            </a:r>
            <a:r>
              <a:rPr lang="ka-GE" b="1" dirty="0" smtClean="0"/>
              <a:t> წლის სამეცნიერო ანგარიში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85800"/>
          </a:xfrm>
        </p:spPr>
        <p:txBody>
          <a:bodyPr>
            <a:normAutofit fontScale="62500" lnSpcReduction="20000"/>
          </a:bodyPr>
          <a:lstStyle/>
          <a:p>
            <a:pPr lvl="8" algn="ctr">
              <a:buNone/>
            </a:pPr>
            <a:r>
              <a:rPr lang="ka-GE" sz="3500" b="1" dirty="0" smtClean="0">
                <a:solidFill>
                  <a:srgbClr val="FFFF00"/>
                </a:solidFill>
              </a:rPr>
              <a:t>კონდენსირებული გარემოს ფიზიკის კათედრა</a:t>
            </a:r>
          </a:p>
          <a:p>
            <a:pPr algn="ctr">
              <a:buNone/>
            </a:pPr>
            <a:endParaRPr lang="ka-GE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1600" b="1" dirty="0" smtClean="0">
                <a:solidFill>
                  <a:schemeClr val="bg1"/>
                </a:solidFill>
              </a:rPr>
              <a:t>JCR</a:t>
            </a:r>
            <a:r>
              <a:rPr lang="ka-GE" sz="16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endParaRPr lang="ru-RU" sz="16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2362200"/>
            <a:ext cx="8183880" cy="1600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 1. </a:t>
            </a:r>
            <a:r>
              <a:rPr lang="en-US" b="1" u="sng" dirty="0" err="1" smtClean="0"/>
              <a:t>Daraselia</a:t>
            </a:r>
            <a:r>
              <a:rPr lang="en-US" b="1" u="sng" dirty="0" smtClean="0"/>
              <a:t>  D., </a:t>
            </a:r>
            <a:r>
              <a:rPr lang="en-US" b="1" u="sng" dirty="0" err="1" smtClean="0"/>
              <a:t>Japaridze</a:t>
            </a:r>
            <a:r>
              <a:rPr lang="en-US" b="1" u="sng" dirty="0" smtClean="0"/>
              <a:t>  D., </a:t>
            </a:r>
            <a:r>
              <a:rPr lang="en-US" b="1" u="sng" dirty="0" err="1" smtClean="0"/>
              <a:t>Jibuti</a:t>
            </a:r>
            <a:r>
              <a:rPr lang="en-US" b="1" u="sng" dirty="0" smtClean="0"/>
              <a:t>  Z.; </a:t>
            </a:r>
            <a:r>
              <a:rPr lang="en-US" b="1" u="sng" dirty="0" err="1" smtClean="0"/>
              <a:t>Shengelaya</a:t>
            </a:r>
            <a:r>
              <a:rPr lang="en-US" b="1" u="sng" dirty="0" smtClean="0"/>
              <a:t> A. </a:t>
            </a:r>
            <a:r>
              <a:rPr lang="en-US" b="1" dirty="0" smtClean="0"/>
              <a:t>, Muller  K. A. </a:t>
            </a:r>
            <a:r>
              <a:rPr lang="en-US" b="1" dirty="0" smtClean="0">
                <a:hlinkClick r:id="rId3"/>
              </a:rPr>
              <a:t>Rapid Solid-State Synthesis of Oxides by Means of Irradiation with Light</a:t>
            </a:r>
            <a:r>
              <a:rPr lang="en-US" b="1" dirty="0" smtClean="0"/>
              <a:t> </a:t>
            </a:r>
            <a:r>
              <a:rPr lang="en-US" dirty="0" smtClean="0"/>
              <a:t>JOURNAL OF SUPERCONDUCTIVITY AND NOVEL MAGNETISM  26 , 2987, 2013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0.65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Guguchia</a:t>
            </a:r>
            <a:r>
              <a:rPr lang="en-US" dirty="0" smtClean="0"/>
              <a:t>, Z.; </a:t>
            </a:r>
            <a:r>
              <a:rPr lang="en-US" dirty="0" err="1" smtClean="0"/>
              <a:t>Caslin</a:t>
            </a:r>
            <a:r>
              <a:rPr lang="en-US" dirty="0" smtClean="0"/>
              <a:t>, K.; </a:t>
            </a:r>
            <a:r>
              <a:rPr lang="en-US" b="1" u="sng" dirty="0" err="1" smtClean="0"/>
              <a:t>Shengelaya</a:t>
            </a:r>
            <a:r>
              <a:rPr lang="en-US" b="1" u="sng" dirty="0" smtClean="0"/>
              <a:t> A. </a:t>
            </a:r>
            <a:r>
              <a:rPr lang="en-US" b="1" dirty="0" smtClean="0"/>
              <a:t>, </a:t>
            </a:r>
            <a:r>
              <a:rPr lang="en-US" dirty="0" smtClean="0"/>
              <a:t>et al. </a:t>
            </a:r>
            <a:r>
              <a:rPr lang="en-US" b="1" dirty="0" smtClean="0">
                <a:hlinkClick r:id="rId4"/>
              </a:rPr>
              <a:t>Nonlinear pressure dependence of T-N in almost </a:t>
            </a:r>
            <a:r>
              <a:rPr lang="en-US" b="1" dirty="0" err="1" smtClean="0">
                <a:hlinkClick r:id="rId4"/>
              </a:rPr>
              <a:t>multiferroic</a:t>
            </a:r>
            <a:r>
              <a:rPr lang="en-US" b="1" dirty="0" smtClean="0">
                <a:hlinkClick r:id="rId4"/>
              </a:rPr>
              <a:t> EuTiO3</a:t>
            </a:r>
            <a:r>
              <a:rPr lang="en-US" b="1" dirty="0" smtClean="0"/>
              <a:t> </a:t>
            </a:r>
            <a:r>
              <a:rPr lang="en-US" dirty="0" smtClean="0"/>
              <a:t>JOURNAL OF PHYSICS-CONDENSED MATTER , 25,376002, 2013 -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2.55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dirty="0" err="1" smtClean="0"/>
              <a:t>Guguchia</a:t>
            </a:r>
            <a:r>
              <a:rPr lang="en-US" dirty="0" smtClean="0"/>
              <a:t> Z, </a:t>
            </a:r>
            <a:r>
              <a:rPr lang="en-US" u="sng" dirty="0" err="1" smtClean="0"/>
              <a:t>Shengelaya</a:t>
            </a:r>
            <a:r>
              <a:rPr lang="en-US" u="sng" dirty="0" smtClean="0"/>
              <a:t> A. </a:t>
            </a:r>
            <a:r>
              <a:rPr lang="en-US" dirty="0" smtClean="0"/>
              <a:t>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5"/>
              </a:rPr>
              <a:t>Tuning</a:t>
            </a:r>
            <a:r>
              <a:rPr lang="en-US" b="1" dirty="0" smtClean="0">
                <a:hlinkClick r:id="rId5"/>
              </a:rPr>
              <a:t> the static spin-stripe phase and superconductivity in La2-xBaxCuO4 (x=1/8) by hydrostatic pressure</a:t>
            </a:r>
            <a:r>
              <a:rPr lang="en-US" b="1" dirty="0" smtClean="0"/>
              <a:t> </a:t>
            </a:r>
            <a:r>
              <a:rPr lang="en-US" dirty="0" smtClean="0"/>
              <a:t>NEW JOURNAL OF PHYSICS , 15, 093005,  2013 -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4.18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/>
              <a:t>Mueller, K. A.; </a:t>
            </a:r>
            <a:r>
              <a:rPr lang="en-US" b="1" u="sng" dirty="0" err="1" smtClean="0"/>
              <a:t>Shengelaya</a:t>
            </a:r>
            <a:r>
              <a:rPr lang="en-US" b="1" u="sng" dirty="0" smtClean="0"/>
              <a:t>, A</a:t>
            </a:r>
            <a:r>
              <a:rPr lang="en-US" dirty="0" smtClean="0"/>
              <a:t>. </a:t>
            </a:r>
            <a:r>
              <a:rPr lang="en-US" b="1" dirty="0" err="1" smtClean="0">
                <a:hlinkClick r:id="rId6"/>
              </a:rPr>
              <a:t>Dielectricly</a:t>
            </a:r>
            <a:r>
              <a:rPr lang="en-US" b="1" dirty="0" smtClean="0">
                <a:hlinkClick r:id="rId6"/>
              </a:rPr>
              <a:t> Enhanced T (c) in </a:t>
            </a:r>
            <a:r>
              <a:rPr lang="en-US" b="1" dirty="0" err="1" smtClean="0">
                <a:hlinkClick r:id="rId6"/>
              </a:rPr>
              <a:t>Underdoped</a:t>
            </a:r>
            <a:r>
              <a:rPr lang="en-US" b="1" dirty="0" smtClean="0">
                <a:hlinkClick r:id="rId6"/>
              </a:rPr>
              <a:t> </a:t>
            </a:r>
            <a:r>
              <a:rPr lang="en-US" b="1" dirty="0" err="1" smtClean="0">
                <a:hlinkClick r:id="rId6"/>
              </a:rPr>
              <a:t>Cuprates</a:t>
            </a:r>
            <a:r>
              <a:rPr lang="en-US" b="1" dirty="0" smtClean="0"/>
              <a:t> </a:t>
            </a:r>
            <a:r>
              <a:rPr lang="en-US" dirty="0" smtClean="0"/>
              <a:t>JOURNAL OF SUPERCONDUCTIVITY AND NOVEL MAGNETISM ,26,  491, 2013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0.65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dirty="0" err="1" smtClean="0"/>
              <a:t>Maisuradze</a:t>
            </a:r>
            <a:r>
              <a:rPr lang="en-US" dirty="0" smtClean="0"/>
              <a:t>, A.; </a:t>
            </a:r>
            <a:r>
              <a:rPr lang="en-US" b="1" u="sng" dirty="0" err="1" smtClean="0"/>
              <a:t>Shengelaya</a:t>
            </a:r>
            <a:r>
              <a:rPr lang="en-US" b="1" u="sng" dirty="0" smtClean="0"/>
              <a:t>, A., </a:t>
            </a:r>
            <a:r>
              <a:rPr lang="en-US" dirty="0" smtClean="0"/>
              <a:t>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7"/>
              </a:rPr>
              <a:t>Effect</a:t>
            </a:r>
            <a:r>
              <a:rPr lang="en-US" b="1" dirty="0" smtClean="0">
                <a:hlinkClick r:id="rId7"/>
              </a:rPr>
              <a:t> of pressure on the Cu and Pr magnetism in Nd1-xPrxBa2Cu3O7-delta investigated by </a:t>
            </a:r>
            <a:r>
              <a:rPr lang="en-US" b="1" dirty="0" err="1" smtClean="0">
                <a:hlinkClick r:id="rId7"/>
              </a:rPr>
              <a:t>muon</a:t>
            </a:r>
            <a:r>
              <a:rPr lang="en-US" b="1" dirty="0" smtClean="0">
                <a:hlinkClick r:id="rId7"/>
              </a:rPr>
              <a:t> spin rotation</a:t>
            </a:r>
            <a:endParaRPr lang="en-US" b="1" dirty="0" smtClean="0"/>
          </a:p>
          <a:p>
            <a:r>
              <a:rPr lang="en-US" dirty="0" smtClean="0"/>
              <a:t>PHYSICAL REVIEW B</a:t>
            </a:r>
            <a:r>
              <a:rPr lang="ka-GE" dirty="0" smtClean="0"/>
              <a:t>, </a:t>
            </a:r>
            <a:r>
              <a:rPr lang="en-US" dirty="0" smtClean="0"/>
              <a:t>87</a:t>
            </a:r>
            <a:r>
              <a:rPr lang="ka-GE" dirty="0" smtClean="0"/>
              <a:t>,</a:t>
            </a:r>
            <a:r>
              <a:rPr lang="en-US" dirty="0" smtClean="0"/>
              <a:t> 054401</a:t>
            </a:r>
            <a:r>
              <a:rPr lang="ka-GE" dirty="0" smtClean="0"/>
              <a:t>, 2013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</a:t>
            </a:r>
            <a:r>
              <a:rPr lang="ka-G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3.69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183880" cy="917448"/>
          </a:xfrm>
        </p:spPr>
        <p:txBody>
          <a:bodyPr>
            <a:normAutofit/>
          </a:bodyPr>
          <a:lstStyle/>
          <a:p>
            <a:pPr lvl="8" algn="ctr">
              <a:buNone/>
            </a:pPr>
            <a:r>
              <a:rPr lang="ka-GE" sz="2400" b="1" dirty="0" smtClean="0">
                <a:solidFill>
                  <a:srgbClr val="FFFF00"/>
                </a:solidFill>
              </a:rPr>
              <a:t>კონდენსირებული გარემოს ფიზიკის კათედრა</a:t>
            </a:r>
          </a:p>
          <a:p>
            <a:pPr algn="ctr">
              <a:buNone/>
            </a:pPr>
            <a:endParaRPr lang="ka-GE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153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1600" b="1" dirty="0" smtClean="0">
                <a:solidFill>
                  <a:schemeClr val="bg1"/>
                </a:solidFill>
              </a:rPr>
              <a:t>JCR</a:t>
            </a:r>
            <a:r>
              <a:rPr lang="ka-GE" sz="16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</a:t>
            </a:r>
            <a:r>
              <a:rPr lang="en-US" sz="1600" b="1" dirty="0" smtClean="0">
                <a:solidFill>
                  <a:schemeClr val="bg1"/>
                </a:solidFill>
              </a:rPr>
              <a:t> (</a:t>
            </a:r>
            <a:r>
              <a:rPr lang="ka-GE" sz="1600" b="1" dirty="0" smtClean="0">
                <a:solidFill>
                  <a:schemeClr val="bg1"/>
                </a:solidFill>
              </a:rPr>
              <a:t>გაგრძელება</a:t>
            </a:r>
            <a:r>
              <a:rPr lang="en-US" sz="1600" b="1" dirty="0" smtClean="0">
                <a:solidFill>
                  <a:schemeClr val="bg1"/>
                </a:solidFill>
              </a:rPr>
              <a:t>)</a:t>
            </a:r>
            <a:r>
              <a:rPr lang="ka-GE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endParaRPr lang="ka-GE" sz="1600" b="1" dirty="0" smtClean="0">
              <a:solidFill>
                <a:schemeClr val="bg1"/>
              </a:solidFill>
            </a:endParaRPr>
          </a:p>
          <a:p>
            <a:endParaRPr lang="ka-GE" sz="1600" b="1" dirty="0" smtClean="0">
              <a:solidFill>
                <a:schemeClr val="bg1"/>
              </a:solidFill>
            </a:endParaRPr>
          </a:p>
          <a:p>
            <a:r>
              <a:rPr lang="ka-GE" sz="1600" b="1" dirty="0" smtClean="0"/>
              <a:t>6. </a:t>
            </a:r>
            <a:r>
              <a:rPr lang="en-US" sz="1600" dirty="0" err="1" smtClean="0"/>
              <a:t>Guguchia</a:t>
            </a:r>
            <a:r>
              <a:rPr lang="en-US" sz="1600" dirty="0" smtClean="0"/>
              <a:t>, Z.; </a:t>
            </a:r>
            <a:r>
              <a:rPr lang="en-US" sz="1600" dirty="0" err="1" smtClean="0"/>
              <a:t>Shengelaya</a:t>
            </a:r>
            <a:r>
              <a:rPr lang="en-US" sz="1600" dirty="0" smtClean="0"/>
              <a:t>, A.; </a:t>
            </a:r>
            <a:r>
              <a:rPr lang="en-US" sz="1600" dirty="0" err="1" smtClean="0"/>
              <a:t>Maisuradze</a:t>
            </a:r>
            <a:r>
              <a:rPr lang="en-US" sz="1600" dirty="0" smtClean="0"/>
              <a:t>, A.; et </a:t>
            </a:r>
            <a:r>
              <a:rPr lang="en-US" sz="1600" dirty="0" err="1" smtClean="0"/>
              <a:t>al.</a:t>
            </a:r>
            <a:r>
              <a:rPr lang="en-US" sz="1600" b="1" dirty="0" err="1" smtClean="0">
                <a:hlinkClick r:id="rId3"/>
              </a:rPr>
              <a:t>Muon</a:t>
            </a:r>
            <a:r>
              <a:rPr lang="en-US" sz="1600" b="1" dirty="0" smtClean="0">
                <a:hlinkClick r:id="rId3"/>
              </a:rPr>
              <a:t>-Spin Rotation and Magnetization Studies of Chemical and Hydrostatic Pressure Effects in EuFe2(As1-xPx)(2)</a:t>
            </a:r>
            <a:r>
              <a:rPr lang="en-US" sz="1600" b="1" dirty="0" smtClean="0"/>
              <a:t> </a:t>
            </a:r>
            <a:r>
              <a:rPr lang="en-US" sz="1600" dirty="0" smtClean="0"/>
              <a:t>JOURNAL OF SUPERCONDUCTIVITY AND NOVEL MAGNETISM,  26, 285, 2013 –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0.65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1600" dirty="0" err="1" smtClean="0"/>
              <a:t>Chikoidze</a:t>
            </a:r>
            <a:r>
              <a:rPr lang="en-US" sz="1600" dirty="0" smtClean="0"/>
              <a:t>, E.;</a:t>
            </a:r>
            <a:r>
              <a:rPr lang="en-US" sz="1600" b="1" u="sng" dirty="0" smtClean="0"/>
              <a:t> Tchelidze, T</a:t>
            </a:r>
            <a:r>
              <a:rPr lang="en-US" sz="1600" dirty="0" smtClean="0"/>
              <a:t>.;  et </a:t>
            </a:r>
            <a:r>
              <a:rPr lang="en-US" sz="1600" dirty="0" err="1" smtClean="0"/>
              <a:t>al.</a:t>
            </a:r>
            <a:r>
              <a:rPr lang="en-US" sz="1600" b="1" dirty="0" err="1" smtClean="0">
                <a:hlinkClick r:id="rId4"/>
              </a:rPr>
              <a:t>Conductivity</a:t>
            </a:r>
            <a:r>
              <a:rPr lang="en-US" sz="1600" b="1" dirty="0" smtClean="0">
                <a:hlinkClick r:id="rId4"/>
              </a:rPr>
              <a:t> type inversion in wide band gap </a:t>
            </a:r>
            <a:r>
              <a:rPr lang="en-US" sz="1600" b="1" dirty="0" err="1" smtClean="0">
                <a:hlinkClick r:id="rId4"/>
              </a:rPr>
              <a:t>antiferromagnetic</a:t>
            </a:r>
            <a:r>
              <a:rPr lang="en-US" sz="1600" b="1" dirty="0" smtClean="0">
                <a:hlinkClick r:id="rId4"/>
              </a:rPr>
              <a:t> FeTiO3</a:t>
            </a:r>
            <a:r>
              <a:rPr lang="en-US" sz="1600" b="1" dirty="0" smtClean="0"/>
              <a:t> </a:t>
            </a:r>
            <a:r>
              <a:rPr lang="en-US" sz="1600" dirty="0" smtClean="0"/>
              <a:t>APPLIED PHYSICS LETTERS, 102 , : 122112, 2013 - 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I.F. 3.85</a:t>
            </a:r>
            <a:endParaRPr lang="en-US" sz="1600" dirty="0" smtClean="0"/>
          </a:p>
          <a:p>
            <a:endPara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2362200"/>
            <a:ext cx="8183880" cy="1600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038600"/>
            <a:ext cx="8183880" cy="762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a-GE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რეფერირებად, რეცენზირებად ჯურნალებში გამოქვეყნებულია</a:t>
            </a:r>
            <a:r>
              <a:rPr kumimoji="0" lang="en-US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a-GE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a-GE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ნაშრომი   5 მოხსენება საერთაშორისო კონფერენციაზე </a:t>
            </a:r>
            <a:r>
              <a:rPr kumimoji="0" lang="ru-RU" sz="11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183880" cy="3376634"/>
          </a:xfrm>
        </p:spPr>
        <p:txBody>
          <a:bodyPr>
            <a:normAutofit fontScale="90000"/>
          </a:bodyPr>
          <a:lstStyle/>
          <a:p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rgbClr val="FFFF00"/>
                </a:solidFill>
              </a:rPr>
              <a:t/>
            </a:r>
            <a:br>
              <a:rPr lang="ka-GE" sz="2200" dirty="0" smtClean="0">
                <a:solidFill>
                  <a:srgbClr val="FFFF00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კვლევის/პროექტის თემატიკა:</a:t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1. </a:t>
            </a:r>
            <a:r>
              <a:rPr lang="ka-GE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დისკი-ჯეტის უნივერსალური მოდელი</a:t>
            </a:r>
            <a:br>
              <a:rPr lang="ka-GE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2. დინების დინამიკა და გრიგალური მოვლენები მრავალკომპონენტიან </a:t>
            </a:r>
            <a:r>
              <a:rPr lang="en-US" sz="2200" dirty="0" err="1" smtClean="0">
                <a:solidFill>
                  <a:schemeClr val="tx1"/>
                </a:solidFill>
              </a:rPr>
              <a:t>ასტროფიზიკურ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ka-GE" sz="2200" dirty="0" err="1" smtClean="0">
                <a:solidFill>
                  <a:schemeClr val="tx1"/>
                </a:solidFill>
              </a:rPr>
              <a:t>პლაზმებში</a:t>
            </a:r>
            <a:r>
              <a:rPr lang="ka-GE" sz="2200" dirty="0" smtClean="0">
                <a:solidFill>
                  <a:schemeClr val="tx1"/>
                </a:solidFill>
              </a:rPr>
              <a:t>.</a:t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3. კინემატიკურად და თერმოდინამიკურად არაერთგვაროვანი ასტროფიზიკური დინებების შესწავლა</a:t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4. კოსმოსური მაგნიტური ველების და </a:t>
            </a:r>
            <a:r>
              <a:rPr lang="ka-GE" sz="2200" dirty="0" err="1" smtClean="0">
                <a:solidFill>
                  <a:schemeClr val="tx1"/>
                </a:solidFill>
              </a:rPr>
              <a:t>ტურბულენტობის</a:t>
            </a:r>
            <a:r>
              <a:rPr lang="ka-GE" sz="2200" dirty="0" smtClean="0">
                <a:solidFill>
                  <a:schemeClr val="tx1"/>
                </a:solidFill>
              </a:rPr>
              <a:t> მოდელირება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/>
              <a:t/>
            </a:r>
            <a:br>
              <a:rPr lang="ka-GE" sz="1800" dirty="0" smtClean="0"/>
            </a:br>
            <a:endParaRPr lang="ru-R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358246" cy="2327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ka-G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ასტროფიზიკის კათედრა</a:t>
            </a:r>
          </a:p>
          <a:p>
            <a:pPr algn="ctr">
              <a:buNone/>
            </a:pPr>
            <a:endParaRPr lang="ka-GE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ka-GE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ხელმძღვანელი და კვლევაში ჩართული პერსონალი</a:t>
            </a:r>
            <a:r>
              <a:rPr lang="de-D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a-G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0">
              <a:buNone/>
            </a:pPr>
            <a:r>
              <a:rPr lang="ka-G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სრული პროფესორი  ნანა  შათაშვილი, </a:t>
            </a:r>
          </a:p>
          <a:p>
            <a:pPr lvl="0">
              <a:buNone/>
            </a:pPr>
            <a:r>
              <a:rPr lang="ka-G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ასოცირებული პროფესორი  ალექსანდრე  თევზაძე, </a:t>
            </a:r>
          </a:p>
          <a:p>
            <a:pPr lvl="0">
              <a:buNone/>
            </a:pPr>
            <a:r>
              <a:rPr lang="ka-GE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დოქტორანტები </a:t>
            </a:r>
            <a:r>
              <a:rPr lang="ka-G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ელენე უჩავა   და</a:t>
            </a:r>
          </a:p>
          <a:p>
            <a:pPr lvl="0">
              <a:buNone/>
            </a:pPr>
            <a:r>
              <a:rPr lang="ka-GE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ნიკოლოზ ფირცხალავა</a:t>
            </a:r>
          </a:p>
          <a:p>
            <a:pPr lvl="0">
              <a:buNone/>
            </a:pPr>
            <a:endParaRPr lang="ru-RU" sz="1800" dirty="0" smtClean="0"/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183880" cy="33385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a-GE" sz="18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1800" b="1" dirty="0" smtClean="0">
                <a:solidFill>
                  <a:schemeClr val="bg1"/>
                </a:solidFill>
              </a:rPr>
              <a:t>JCR</a:t>
            </a:r>
            <a:r>
              <a:rPr lang="ka-GE" sz="18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  <a:endParaRPr lang="ru-RU" sz="1800" b="1" dirty="0" smtClean="0"/>
          </a:p>
          <a:p>
            <a:pPr>
              <a:buNone/>
            </a:pPr>
            <a:endParaRPr lang="ka-G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ka-GE" sz="1800" dirty="0" smtClean="0"/>
              <a:t>1.    </a:t>
            </a:r>
            <a:r>
              <a:rPr lang="af-ZA" sz="1800" dirty="0" smtClean="0"/>
              <a:t>V.I. Berezhiani, </a:t>
            </a:r>
            <a:r>
              <a:rPr lang="af-ZA" sz="1800" b="1" dirty="0" smtClean="0"/>
              <a:t>N.L. Shatashvili</a:t>
            </a:r>
            <a:r>
              <a:rPr lang="af-ZA" sz="1800" dirty="0" smtClean="0"/>
              <a:t>, S.M. Mahajan and B.N. Aleksic. </a:t>
            </a:r>
            <a:endParaRPr lang="ka-GE" sz="1800" dirty="0" smtClean="0"/>
          </a:p>
          <a:p>
            <a:pPr marL="594360" indent="-457200">
              <a:buNone/>
            </a:pPr>
            <a:r>
              <a:rPr lang="ka-GE" sz="1800" u="sng" dirty="0" smtClean="0">
                <a:hlinkClick r:id="rId2"/>
              </a:rPr>
              <a:t>       </a:t>
            </a:r>
            <a:r>
              <a:rPr lang="en-US" sz="1800" dirty="0" smtClean="0">
                <a:hlinkClick r:id="rId2"/>
              </a:rPr>
              <a:t>Vortex bubble formation in pair plasmas</a:t>
            </a:r>
            <a:r>
              <a:rPr lang="ka-GE" sz="1800" dirty="0" smtClean="0"/>
              <a:t> </a:t>
            </a:r>
            <a:r>
              <a:rPr lang="en-US" sz="1800" dirty="0" smtClean="0"/>
              <a:t>PHYSICAL REVIEW E </a:t>
            </a:r>
            <a:r>
              <a:rPr lang="ka-GE" sz="1800" dirty="0" smtClean="0"/>
              <a:t>,</a:t>
            </a:r>
            <a:r>
              <a:rPr lang="en-US" sz="1800" dirty="0" smtClean="0"/>
              <a:t>88  015101</a:t>
            </a:r>
            <a:r>
              <a:rPr lang="ka-GE" sz="1800" dirty="0" smtClean="0"/>
              <a:t>, </a:t>
            </a:r>
            <a:r>
              <a:rPr lang="en-US" sz="1800" dirty="0" smtClean="0"/>
              <a:t>2013</a:t>
            </a:r>
            <a:r>
              <a:rPr lang="ka-GE" sz="1800" dirty="0" smtClean="0"/>
              <a:t> – 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2.26</a:t>
            </a:r>
          </a:p>
          <a:p>
            <a:pPr>
              <a:buNone/>
            </a:pPr>
            <a:r>
              <a:rPr lang="ka-GE" sz="1800" dirty="0" smtClean="0"/>
              <a:t>2</a:t>
            </a:r>
            <a:r>
              <a:rPr lang="it-IT" sz="1800" dirty="0" smtClean="0"/>
              <a:t> </a:t>
            </a:r>
            <a:r>
              <a:rPr lang="ka-GE" sz="1800" dirty="0" smtClean="0"/>
              <a:t>    </a:t>
            </a:r>
            <a:r>
              <a:rPr lang="it-IT" sz="1800" dirty="0" smtClean="0"/>
              <a:t>T. Kahniashvili, Y. Maravin, </a:t>
            </a:r>
            <a:r>
              <a:rPr lang="ka-GE" sz="1800" dirty="0" smtClean="0"/>
              <a:t> </a:t>
            </a:r>
            <a:r>
              <a:rPr lang="it-IT" sz="1800" dirty="0" smtClean="0"/>
              <a:t>A. Natarajan, </a:t>
            </a:r>
            <a:r>
              <a:rPr lang="ka-GE" sz="1800" dirty="0" smtClean="0"/>
              <a:t> </a:t>
            </a:r>
            <a:r>
              <a:rPr lang="it-IT" sz="1800" dirty="0" smtClean="0"/>
              <a:t>N. Battaglia, </a:t>
            </a:r>
            <a:r>
              <a:rPr lang="ka-GE" sz="1800" dirty="0" smtClean="0"/>
              <a:t> </a:t>
            </a:r>
            <a:r>
              <a:rPr lang="it-IT" sz="1800" b="1" dirty="0" smtClean="0"/>
              <a:t>A. G. Tevzadze</a:t>
            </a:r>
            <a:r>
              <a:rPr lang="ka-GE" sz="1800" b="1" dirty="0" smtClean="0"/>
              <a:t>.</a:t>
            </a:r>
            <a:r>
              <a:rPr lang="it-IT" sz="1800" b="1" dirty="0" smtClean="0"/>
              <a:t> </a:t>
            </a:r>
            <a:r>
              <a:rPr lang="ka-GE" sz="1800" b="1" dirty="0" smtClean="0"/>
              <a:t>.</a:t>
            </a:r>
            <a:r>
              <a:rPr lang="en-US" sz="1800" b="1" dirty="0" smtClean="0">
                <a:hlinkClick r:id="rId3"/>
              </a:rPr>
              <a:t>CONSTRAINING PRIMORDIAL MAGNETIC FIELDS THROUGH LARGE-SCALE STRUCTURE</a:t>
            </a:r>
            <a:r>
              <a:rPr lang="en-US" sz="1800" b="1" dirty="0" smtClean="0"/>
              <a:t> </a:t>
            </a:r>
            <a:r>
              <a:rPr lang="en-US" sz="1800" dirty="0" smtClean="0"/>
              <a:t>ASTROPHYSICAL JOURNAL, 770   47, 2013</a:t>
            </a:r>
            <a:r>
              <a:rPr lang="ka-GE" sz="1800" dirty="0" smtClean="0"/>
              <a:t> – 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6.02</a:t>
            </a:r>
          </a:p>
          <a:p>
            <a:pPr marL="594360" indent="-457200">
              <a:buNone/>
            </a:pPr>
            <a:r>
              <a:rPr lang="ka-GE" sz="1800" dirty="0" smtClean="0"/>
              <a:t>3.     </a:t>
            </a:r>
            <a:r>
              <a:rPr lang="it-IT" sz="1800" dirty="0" smtClean="0"/>
              <a:t>T. Kahniashvili, </a:t>
            </a:r>
            <a:r>
              <a:rPr lang="it-IT" sz="1800" b="1" dirty="0" smtClean="0"/>
              <a:t>A. G. Tevzadze</a:t>
            </a:r>
            <a:r>
              <a:rPr lang="it-IT" sz="1800" dirty="0" smtClean="0"/>
              <a:t>, A. Brandenburg, A.  </a:t>
            </a:r>
            <a:r>
              <a:rPr lang="en-US" sz="1800" dirty="0" err="1" smtClean="0"/>
              <a:t>Neronov</a:t>
            </a:r>
            <a:r>
              <a:rPr lang="ka-GE" sz="1800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>
                <a:hlinkClick r:id="rId4"/>
              </a:rPr>
              <a:t>Evolution of primordial magnetic fields from phase transitions</a:t>
            </a:r>
            <a:r>
              <a:rPr lang="en-US" sz="1800" b="1" dirty="0" smtClean="0"/>
              <a:t> </a:t>
            </a:r>
            <a:r>
              <a:rPr lang="en-US" sz="1800" dirty="0" smtClean="0"/>
              <a:t>PHYSICAL REVIEW  D   87, 083007 , 2013 -</a:t>
            </a: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I.F. 4.56</a:t>
            </a:r>
            <a:endParaRPr lang="ka-GE" sz="1800" dirty="0" smtClean="0"/>
          </a:p>
          <a:p>
            <a:pPr marL="594360" indent="-457200">
              <a:buAutoNum type="arabicPeriod" startAt="3"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ka-G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რეფერირებად, რეცენზირებად ჯურნალებში გამოქვეყნებულია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ka-G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ნაშრომი,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a-G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მოხსენება საერთაშორისო კონფერენციაზე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28600"/>
            <a:ext cx="8183880" cy="9144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ასტროფიზიკის კათედრა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ka-G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28600"/>
            <a:ext cx="8183880" cy="9144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ka-G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პლაზმის ფიზიკის კათედრა</a:t>
            </a:r>
            <a:endParaRPr kumimoji="0" lang="ka-GE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ka-G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9906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ka-GE" b="1" dirty="0" smtClean="0"/>
              <a:t>ხელმძღვანელი და კვლევაში ჩართული პერსონალი</a:t>
            </a:r>
            <a:r>
              <a:rPr lang="de-DE" b="1" dirty="0" smtClean="0"/>
              <a:t>: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სრული პროფ. ნოდარ ცინცაძე,   ასისტ. პროფ. გიორგი მამაცაშვილი</a:t>
            </a:r>
            <a:endParaRPr lang="ka-GE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ka-GE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183880" cy="3657600"/>
          </a:xfrm>
        </p:spPr>
        <p:txBody>
          <a:bodyPr>
            <a:noAutofit/>
          </a:bodyPr>
          <a:lstStyle/>
          <a:p>
            <a:pPr lvl="1"/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კვლევის /პროექტის თემატიკა:</a:t>
            </a:r>
            <a:b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ელექტრონების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ჩაჭერა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მაგნიტურ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ველში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მოთავსებულ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გადაგვარებულ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დაკვანტულ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პლაზმაში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იონურ-აკუსტიკური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სოლიტონური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ტალღის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არაწრფივი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სტრუქტურა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გადაგვარებულ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რელატივისტურ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ელექტრონულ-პოზიტრონულ-იონურ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პლაზმაში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დამაგნიტებული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ელექტრონული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ფერმი-გაზის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რელატივისტური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თერმოდინამიკა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იზოტროპიულ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ელექტრონულ-პოზიტრონულ-იონურ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პლაზმაში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პოზიტრონულ-ბგერითი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ტალღები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ინტენსიური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განივი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ელექტრომაგნიტური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ტალღების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არაწრფივი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ლანდაუს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ჩაქრობა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დამაგნიტებული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წანაცვლებით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დინებებში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ანიზოტროპული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ტურბულენტობა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არა-აქსისიმეტრიული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შეშფოთებების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წრფივი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დინამიკა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დამაგნიტებული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აკრეციული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დისკის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პლაზმაში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8388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a-GE" sz="55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5500" b="1" dirty="0" smtClean="0">
                <a:solidFill>
                  <a:schemeClr val="bg1"/>
                </a:solidFill>
              </a:rPr>
              <a:t>JCR</a:t>
            </a:r>
            <a:r>
              <a:rPr lang="ka-GE" sz="55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sz="5500" b="1" dirty="0" smtClean="0">
                <a:solidFill>
                  <a:schemeClr val="bg1"/>
                </a:solidFill>
              </a:rPr>
              <a:t>:</a:t>
            </a:r>
            <a:endParaRPr lang="ru-RU" sz="5500" b="1" dirty="0" smtClean="0"/>
          </a:p>
          <a:p>
            <a:pPr>
              <a:buNone/>
            </a:pPr>
            <a:endParaRPr lang="ka-GE" sz="5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4360" indent="-457200">
              <a:buAutoNum type="arabicPeriod"/>
            </a:pPr>
            <a:r>
              <a:rPr lang="en-US" sz="5500" b="1" u="sng" dirty="0" err="1" smtClean="0"/>
              <a:t>Tsintsadze</a:t>
            </a:r>
            <a:r>
              <a:rPr lang="en-US" sz="5500" b="1" u="sng" dirty="0" smtClean="0"/>
              <a:t>, N.</a:t>
            </a:r>
            <a:r>
              <a:rPr lang="en-US" sz="5500" dirty="0" smtClean="0"/>
              <a:t>; </a:t>
            </a:r>
            <a:r>
              <a:rPr lang="en-US" sz="5500" dirty="0" err="1" smtClean="0"/>
              <a:t>Chaudhary</a:t>
            </a:r>
            <a:r>
              <a:rPr lang="en-US" sz="5500" dirty="0" smtClean="0"/>
              <a:t>, R.; </a:t>
            </a:r>
            <a:r>
              <a:rPr lang="en-US" sz="5500" dirty="0" err="1" smtClean="0"/>
              <a:t>Rasheed</a:t>
            </a:r>
            <a:r>
              <a:rPr lang="en-US" sz="5500" dirty="0" smtClean="0"/>
              <a:t>, A. </a:t>
            </a:r>
            <a:r>
              <a:rPr lang="en-US" sz="5500" b="1" dirty="0" smtClean="0">
                <a:hlinkClick r:id="rId3"/>
              </a:rPr>
              <a:t>Positron sound waves and nonlinear Landau damping of intense transverse EM waves in an isotropic EPI plasma</a:t>
            </a:r>
            <a:r>
              <a:rPr lang="ka-GE" sz="5500" b="1" dirty="0" smtClean="0"/>
              <a:t> </a:t>
            </a:r>
            <a:r>
              <a:rPr lang="en-US" sz="5500" dirty="0" smtClean="0"/>
              <a:t>JOURNAL OF PLASMA PHYSICS </a:t>
            </a:r>
            <a:r>
              <a:rPr lang="ka-GE" sz="5500" dirty="0" smtClean="0"/>
              <a:t>, </a:t>
            </a:r>
            <a:r>
              <a:rPr lang="en-US" sz="5500" dirty="0" smtClean="0"/>
              <a:t>79 2013</a:t>
            </a:r>
            <a:r>
              <a:rPr lang="ka-GE" sz="5500" dirty="0" smtClean="0"/>
              <a:t> </a:t>
            </a:r>
            <a:r>
              <a:rPr lang="ka-GE" sz="5500" b="1" dirty="0" smtClean="0">
                <a:solidFill>
                  <a:srgbClr val="FFFF00"/>
                </a:solidFill>
              </a:rPr>
              <a:t>– </a:t>
            </a:r>
            <a:r>
              <a:rPr lang="en-US" sz="5500" b="1" dirty="0" smtClean="0">
                <a:solidFill>
                  <a:srgbClr val="FFFF00"/>
                </a:solidFill>
              </a:rPr>
              <a:t>I.F. </a:t>
            </a:r>
            <a:r>
              <a:rPr lang="ka-GE" sz="5500" b="1" dirty="0" smtClean="0">
                <a:solidFill>
                  <a:srgbClr val="FFFF00"/>
                </a:solidFill>
              </a:rPr>
              <a:t>0.94</a:t>
            </a:r>
            <a:endParaRPr lang="en-US" sz="5500" b="1" dirty="0" smtClean="0">
              <a:solidFill>
                <a:srgbClr val="FFFF00"/>
              </a:solidFill>
            </a:endParaRPr>
          </a:p>
          <a:p>
            <a:pPr marL="594360" indent="-457200">
              <a:buAutoNum type="arabicPeriod"/>
            </a:pPr>
            <a:r>
              <a:rPr lang="en-US" sz="5500" b="1" u="sng" dirty="0" err="1" smtClean="0"/>
              <a:t>Mamatsashvili</a:t>
            </a:r>
            <a:r>
              <a:rPr lang="en-US" sz="5500" b="1" u="sng" dirty="0" smtClean="0"/>
              <a:t>, G. R.; </a:t>
            </a:r>
            <a:r>
              <a:rPr lang="en-US" sz="5500" dirty="0" err="1" smtClean="0"/>
              <a:t>Chagelishvili</a:t>
            </a:r>
            <a:r>
              <a:rPr lang="en-US" sz="5500" dirty="0" smtClean="0"/>
              <a:t>, G. D.; </a:t>
            </a:r>
            <a:r>
              <a:rPr lang="en-US" sz="5500" dirty="0" err="1" smtClean="0"/>
              <a:t>Bodo</a:t>
            </a:r>
            <a:r>
              <a:rPr lang="en-US" sz="5500" dirty="0" smtClean="0"/>
              <a:t>, G.; et </a:t>
            </a:r>
            <a:r>
              <a:rPr lang="en-US" sz="5500" dirty="0" err="1" smtClean="0"/>
              <a:t>al.</a:t>
            </a:r>
            <a:r>
              <a:rPr lang="en-US" sz="5500" b="1" dirty="0" err="1" smtClean="0">
                <a:hlinkClick r:id="rId4"/>
              </a:rPr>
              <a:t>Revisiting</a:t>
            </a:r>
            <a:r>
              <a:rPr lang="en-US" sz="5500" b="1" dirty="0" smtClean="0">
                <a:hlinkClick r:id="rId4"/>
              </a:rPr>
              <a:t> linear dynamics of non-</a:t>
            </a:r>
            <a:r>
              <a:rPr lang="en-US" sz="5500" b="1" dirty="0" err="1" smtClean="0">
                <a:hlinkClick r:id="rId4"/>
              </a:rPr>
              <a:t>axisymmetric</a:t>
            </a:r>
            <a:r>
              <a:rPr lang="en-US" sz="5500" b="1" dirty="0" smtClean="0">
                <a:hlinkClick r:id="rId4"/>
              </a:rPr>
              <a:t> perturbations in weakly magnetized accretion discs</a:t>
            </a:r>
            <a:r>
              <a:rPr lang="en-US" sz="5500" b="1" dirty="0" smtClean="0"/>
              <a:t> </a:t>
            </a:r>
            <a:r>
              <a:rPr lang="en-US" sz="5500" dirty="0" smtClean="0"/>
              <a:t>MONTHLY NOTICES OF THE ROYAL ASTRONOMICAL SOCIETY , 435 , 2552 , 2013 -</a:t>
            </a:r>
            <a:r>
              <a:rPr lang="ka-GE" sz="5500" b="1" dirty="0" smtClean="0">
                <a:solidFill>
                  <a:srgbClr val="FFFF00"/>
                </a:solidFill>
              </a:rPr>
              <a:t>– </a:t>
            </a:r>
            <a:r>
              <a:rPr lang="en-US" sz="5500" b="1" dirty="0" smtClean="0">
                <a:solidFill>
                  <a:srgbClr val="FFFF00"/>
                </a:solidFill>
              </a:rPr>
              <a:t>I.F.4.9</a:t>
            </a:r>
          </a:p>
          <a:p>
            <a:pPr marL="594360" indent="-457200">
              <a:buAutoNum type="arabicPeriod"/>
            </a:pPr>
            <a:r>
              <a:rPr lang="en-US" sz="5500" dirty="0" err="1" smtClean="0"/>
              <a:t>Bodo</a:t>
            </a:r>
            <a:r>
              <a:rPr lang="en-US" sz="5500" dirty="0" smtClean="0"/>
              <a:t>, G.; </a:t>
            </a:r>
            <a:r>
              <a:rPr lang="en-US" sz="5500" b="1" u="sng" dirty="0" err="1" smtClean="0"/>
              <a:t>Mamatsashvili</a:t>
            </a:r>
            <a:r>
              <a:rPr lang="en-US" sz="5500" b="1" u="sng" dirty="0" smtClean="0"/>
              <a:t>, G.; </a:t>
            </a:r>
            <a:r>
              <a:rPr lang="en-US" sz="5500" dirty="0" smtClean="0"/>
              <a:t>Rossi, P.; et </a:t>
            </a:r>
            <a:r>
              <a:rPr lang="en-US" sz="5500" dirty="0" err="1" smtClean="0"/>
              <a:t>al.</a:t>
            </a:r>
            <a:r>
              <a:rPr lang="en-US" sz="5500" b="1" dirty="0" err="1" smtClean="0">
                <a:hlinkClick r:id="rId5"/>
              </a:rPr>
              <a:t>Linear</a:t>
            </a:r>
            <a:r>
              <a:rPr lang="en-US" sz="5500" b="1" dirty="0" smtClean="0">
                <a:hlinkClick r:id="rId5"/>
              </a:rPr>
              <a:t> stability analysis of magnetized relativistic jets: the non-rotating case</a:t>
            </a:r>
            <a:r>
              <a:rPr lang="en-US" sz="5500" b="1" dirty="0" smtClean="0"/>
              <a:t> </a:t>
            </a:r>
            <a:r>
              <a:rPr lang="en-US" sz="5500" dirty="0" smtClean="0"/>
              <a:t>MONTHLY NOTICES OF THE ROYAL ASTRONOMICAL SOCIETY, 434,  3030-3046 , 2013</a:t>
            </a:r>
            <a:r>
              <a:rPr lang="ka-GE" sz="5500" b="1" dirty="0" smtClean="0">
                <a:solidFill>
                  <a:srgbClr val="FFFF00"/>
                </a:solidFill>
              </a:rPr>
              <a:t> – </a:t>
            </a:r>
            <a:r>
              <a:rPr lang="en-US" sz="5500" b="1" dirty="0" smtClean="0">
                <a:solidFill>
                  <a:srgbClr val="FFFF00"/>
                </a:solidFill>
              </a:rPr>
              <a:t>I.F.4.9</a:t>
            </a:r>
            <a:endParaRPr lang="en-US" sz="5500" dirty="0" smtClean="0"/>
          </a:p>
          <a:p>
            <a:pPr marL="594360" indent="-457200">
              <a:buAutoNum type="arabicPeriod"/>
            </a:pPr>
            <a:endParaRPr lang="en-US" sz="2000" dirty="0" smtClean="0"/>
          </a:p>
          <a:p>
            <a:pPr marL="594360" indent="-457200">
              <a:buAutoNum type="arabicPeriod"/>
            </a:pPr>
            <a:endParaRPr lang="en-US" sz="21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AutoNum type="arabicPeriod"/>
            </a:pPr>
            <a:endPara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ka-GE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რეფერირებად, რეცენზირებად ჯურნალებში </a:t>
            </a:r>
            <a:r>
              <a:rPr lang="ka-G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გამოქვეყნებულია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ნაშრომი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მოხსენება საერთაშორისო კონფერენციაზე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7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28600"/>
            <a:ext cx="8183880" cy="9144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ka-G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პლაზმის ფიზიკის კათედრა</a:t>
            </a:r>
            <a:endParaRPr kumimoji="0" lang="ka-GE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ka-GE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183880" cy="1828800"/>
          </a:xfrm>
        </p:spPr>
        <p:txBody>
          <a:bodyPr>
            <a:normAutofit/>
          </a:bodyPr>
          <a:lstStyle/>
          <a:p>
            <a:pPr lvl="1"/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კვლევის /პროექტის თემატიკა:</a:t>
            </a:r>
            <a:b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არაწრფივი </a:t>
            </a:r>
            <a:r>
              <a:rPr lang="ka-G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 ქაოსური მოვლენები ქაოსურ და კონდენსირებულ გარემოში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432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არაწრფივი მოვლენების ფიზიკის კათედრა</a:t>
            </a:r>
          </a:p>
          <a:p>
            <a:pPr algn="ctr">
              <a:buNone/>
            </a:pPr>
            <a:endParaRPr lang="ka-GE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ka-GE" sz="1800" b="1" dirty="0" smtClean="0"/>
              <a:t>ხელმძღვანელი და კვლევაში ჩართული პერსონალი</a:t>
            </a:r>
            <a:r>
              <a:rPr lang="de-DE" sz="1800" b="1" dirty="0" smtClean="0"/>
              <a:t>:</a:t>
            </a:r>
            <a:endParaRPr lang="ka-GE" sz="1800" b="1" dirty="0" smtClean="0"/>
          </a:p>
          <a:p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არჩილ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უგულავა-ფიზ.მათ.მეცნ.დოქტორი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სრული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პროფესორი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რამაზ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ხომერიკი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ფიზ.მათ.მეცნ.დოქტორი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ასოცირებული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პროფესორი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სოსო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ჩხაიძე-ფიზიკის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დოქტორი,ასისტენტ-პროფესორი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ზაზა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ტოკლიკიშვლი-ფიზიკის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დოტორი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ასისტენტ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პროფესორი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ლევან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ჭოტორლიშვილი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de-DE" sz="1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ფიზ.მათ.მეცნ.დოქტორი</a:t>
            </a:r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ru-RU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გიორგი მჭედლიშვილი- დოქტორანტი;</a:t>
            </a:r>
          </a:p>
          <a:p>
            <a:pPr lvl="0">
              <a:buNone/>
            </a:pPr>
            <a:endParaRPr lang="ru-RU" sz="1800" dirty="0" smtClean="0"/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b="1" dirty="0" smtClean="0">
                <a:solidFill>
                  <a:srgbClr val="FFFF00"/>
                </a:solidFill>
              </a:rPr>
              <a:t>არაწრფივი მოვლენების ფიზიკის კათედრა</a:t>
            </a:r>
          </a:p>
          <a:p>
            <a:pPr algn="ctr">
              <a:buNone/>
            </a:pPr>
            <a:endParaRPr lang="ka-GE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ru-RU" sz="1800" dirty="0" smtClean="0"/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8001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a-GE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b="1" dirty="0" smtClean="0">
                <a:solidFill>
                  <a:schemeClr val="bg1"/>
                </a:solidFill>
              </a:rPr>
              <a:t>JCR</a:t>
            </a:r>
            <a:r>
              <a:rPr lang="ka-GE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ka-GE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ka-GE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/>
              <a:t>Miloshevich</a:t>
            </a:r>
            <a:r>
              <a:rPr lang="en-US" dirty="0" smtClean="0"/>
              <a:t>, G</a:t>
            </a:r>
            <a:r>
              <a:rPr lang="ka-GE" dirty="0" smtClean="0"/>
              <a:t>.</a:t>
            </a:r>
            <a:r>
              <a:rPr lang="en-US" dirty="0" smtClean="0"/>
              <a:t>; </a:t>
            </a:r>
            <a:r>
              <a:rPr lang="en-US" dirty="0" err="1" smtClean="0"/>
              <a:t>Dauxois</a:t>
            </a:r>
            <a:r>
              <a:rPr lang="en-US" dirty="0" smtClean="0"/>
              <a:t>, T</a:t>
            </a:r>
            <a:r>
              <a:rPr lang="ka-GE" dirty="0" smtClean="0"/>
              <a:t>.</a:t>
            </a:r>
            <a:r>
              <a:rPr lang="en-US" dirty="0" smtClean="0"/>
              <a:t>; </a:t>
            </a:r>
            <a:r>
              <a:rPr lang="en-US" b="1" u="sng" dirty="0" err="1" smtClean="0"/>
              <a:t>Khomeriki</a:t>
            </a:r>
            <a:r>
              <a:rPr lang="en-US" b="1" u="sng" dirty="0" smtClean="0"/>
              <a:t>, R</a:t>
            </a:r>
            <a:r>
              <a:rPr lang="en-US" dirty="0" smtClean="0"/>
              <a:t>. ; et al. </a:t>
            </a:r>
            <a:r>
              <a:rPr lang="en-US" b="1" u="sng" dirty="0" smtClean="0">
                <a:hlinkClick r:id="rId2"/>
              </a:rPr>
              <a:t>Dipolar needles in the </a:t>
            </a:r>
            <a:r>
              <a:rPr lang="en-US" b="1" dirty="0" err="1" smtClean="0">
                <a:hlinkClick r:id="rId2"/>
              </a:rPr>
              <a:t>microcanonical</a:t>
            </a:r>
            <a:r>
              <a:rPr lang="en-US" b="1" dirty="0" smtClean="0">
                <a:hlinkClick r:id="rId2"/>
              </a:rPr>
              <a:t> ensemble: Evidence of spontaneous magnetization and </a:t>
            </a:r>
            <a:r>
              <a:rPr lang="en-US" b="1" dirty="0" err="1" smtClean="0">
                <a:hlinkClick r:id="rId2"/>
              </a:rPr>
              <a:t>ergodicity</a:t>
            </a:r>
            <a:r>
              <a:rPr lang="en-US" b="1" dirty="0" smtClean="0">
                <a:hlinkClick r:id="rId2"/>
              </a:rPr>
              <a:t> breaking</a:t>
            </a:r>
            <a:r>
              <a:rPr lang="en-US" b="1" dirty="0" smtClean="0">
                <a:hlinkClick r:id="rId3"/>
              </a:rPr>
              <a:t> </a:t>
            </a:r>
            <a:r>
              <a:rPr lang="en-US" dirty="0" smtClean="0"/>
              <a:t>EPL,  104   17011, 2013 – </a:t>
            </a:r>
            <a:r>
              <a:rPr lang="en-US" b="1" dirty="0" smtClean="0">
                <a:solidFill>
                  <a:srgbClr val="FFFF00"/>
                </a:solidFill>
              </a:rPr>
              <a:t>I.F. 2.26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Chotorlishvili</a:t>
            </a:r>
            <a:r>
              <a:rPr lang="en-US" dirty="0" smtClean="0"/>
              <a:t>, L.; </a:t>
            </a:r>
            <a:r>
              <a:rPr lang="en-US" b="1" u="sng" dirty="0" err="1" smtClean="0"/>
              <a:t>Khomeriki</a:t>
            </a:r>
            <a:r>
              <a:rPr lang="en-US" b="1" u="sng" dirty="0" smtClean="0"/>
              <a:t>, R.; </a:t>
            </a:r>
            <a:r>
              <a:rPr lang="en-US" dirty="0" err="1" smtClean="0"/>
              <a:t>Sukhov</a:t>
            </a:r>
            <a:r>
              <a:rPr lang="en-US" dirty="0" smtClean="0"/>
              <a:t>, A.; 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4"/>
              </a:rPr>
              <a:t>Dynamics</a:t>
            </a:r>
            <a:r>
              <a:rPr lang="en-US" b="1" dirty="0" smtClean="0">
                <a:hlinkClick r:id="rId4"/>
              </a:rPr>
              <a:t> of Localized Modes in a Composite </a:t>
            </a:r>
            <a:r>
              <a:rPr lang="en-US" b="1" dirty="0" err="1" smtClean="0">
                <a:hlinkClick r:id="rId4"/>
              </a:rPr>
              <a:t>Multiferroic</a:t>
            </a:r>
            <a:r>
              <a:rPr lang="en-US" b="1" dirty="0" smtClean="0">
                <a:hlinkClick r:id="rId4"/>
              </a:rPr>
              <a:t> Chain</a:t>
            </a:r>
            <a:r>
              <a:rPr lang="en-US" b="1" dirty="0" smtClean="0"/>
              <a:t> </a:t>
            </a:r>
            <a:r>
              <a:rPr lang="en-US" dirty="0" smtClean="0"/>
              <a:t>PHYSICAL REVIEW LETTERS, 111, 117202, 2013 – </a:t>
            </a:r>
            <a:r>
              <a:rPr lang="en-US" b="1" dirty="0" smtClean="0">
                <a:solidFill>
                  <a:srgbClr val="FFFF00"/>
                </a:solidFill>
              </a:rPr>
              <a:t>I.F. 7.37</a:t>
            </a:r>
          </a:p>
          <a:p>
            <a:r>
              <a:rPr lang="en-US" dirty="0" smtClean="0"/>
              <a:t>3.   </a:t>
            </a:r>
            <a:r>
              <a:rPr lang="en-US" b="1" u="sng" dirty="0" err="1" smtClean="0"/>
              <a:t>Khomeriki</a:t>
            </a:r>
            <a:r>
              <a:rPr lang="en-US" b="1" u="sng" dirty="0" smtClean="0"/>
              <a:t>, R.; </a:t>
            </a:r>
            <a:r>
              <a:rPr lang="en-US" b="1" dirty="0" smtClean="0">
                <a:hlinkClick r:id="rId3"/>
              </a:rPr>
              <a:t>All-optical amplification in metallic sub-  wavelength linear waveguides</a:t>
            </a:r>
            <a:r>
              <a:rPr lang="en-US" b="1" dirty="0" smtClean="0"/>
              <a:t> </a:t>
            </a:r>
            <a:r>
              <a:rPr lang="en-US" dirty="0" smtClean="0"/>
              <a:t>PHYSICAL REVIEW A, 87,  053806 , 2013 – </a:t>
            </a:r>
            <a:r>
              <a:rPr lang="en-US" b="1" dirty="0" smtClean="0">
                <a:solidFill>
                  <a:srgbClr val="FFFF00"/>
                </a:solidFill>
              </a:rPr>
              <a:t>I.F. 2. 88</a:t>
            </a:r>
          </a:p>
          <a:p>
            <a:r>
              <a:rPr lang="en-US" b="1" dirty="0" smtClean="0"/>
              <a:t>4.    </a:t>
            </a:r>
            <a:r>
              <a:rPr lang="en-US" dirty="0" err="1" smtClean="0"/>
              <a:t>Chotorlishvili</a:t>
            </a:r>
            <a:r>
              <a:rPr lang="en-US" dirty="0" smtClean="0"/>
              <a:t>, L.; </a:t>
            </a:r>
            <a:r>
              <a:rPr lang="en-US" b="1" u="sng" dirty="0" err="1" smtClean="0"/>
              <a:t>Toklikishvili</a:t>
            </a:r>
            <a:r>
              <a:rPr lang="en-US" b="1" u="sng" dirty="0" smtClean="0"/>
              <a:t>, Z.; </a:t>
            </a:r>
            <a:r>
              <a:rPr lang="en-US" dirty="0" err="1" smtClean="0"/>
              <a:t>Dugaev</a:t>
            </a:r>
            <a:r>
              <a:rPr lang="en-US" dirty="0" smtClean="0"/>
              <a:t>, V. K.; 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5"/>
              </a:rPr>
              <a:t>Fokker</a:t>
            </a:r>
            <a:r>
              <a:rPr lang="en-US" b="1" dirty="0" smtClean="0">
                <a:hlinkClick r:id="rId5"/>
              </a:rPr>
              <a:t>-Planck approach to the theory of the </a:t>
            </a:r>
            <a:r>
              <a:rPr lang="en-US" b="1" dirty="0" err="1" smtClean="0">
                <a:hlinkClick r:id="rId5"/>
              </a:rPr>
              <a:t>magnon</a:t>
            </a:r>
            <a:r>
              <a:rPr lang="en-US" b="1" dirty="0" smtClean="0">
                <a:hlinkClick r:id="rId5"/>
              </a:rPr>
              <a:t>-driven spin </a:t>
            </a:r>
            <a:r>
              <a:rPr lang="en-US" b="1" dirty="0" err="1" smtClean="0">
                <a:hlinkClick r:id="rId5"/>
              </a:rPr>
              <a:t>Seebeck</a:t>
            </a:r>
            <a:r>
              <a:rPr lang="en-US" b="1" dirty="0" smtClean="0">
                <a:hlinkClick r:id="rId5"/>
              </a:rPr>
              <a:t> effect</a:t>
            </a:r>
            <a:r>
              <a:rPr lang="en-US" b="1" dirty="0" smtClean="0"/>
              <a:t> </a:t>
            </a:r>
            <a:r>
              <a:rPr lang="en-US" dirty="0" smtClean="0"/>
              <a:t>PHYSICAL REVIEW B, 88, 144429, 2013 – </a:t>
            </a:r>
            <a:r>
              <a:rPr lang="en-US" b="1" dirty="0" smtClean="0">
                <a:solidFill>
                  <a:srgbClr val="FFFF00"/>
                </a:solidFill>
              </a:rPr>
              <a:t>I.F. 3.69</a:t>
            </a:r>
          </a:p>
          <a:p>
            <a:r>
              <a:rPr lang="en-US" b="1" dirty="0" smtClean="0"/>
              <a:t>5.    </a:t>
            </a:r>
            <a:r>
              <a:rPr lang="en-US" dirty="0" err="1" smtClean="0"/>
              <a:t>Chotorlishvili</a:t>
            </a:r>
            <a:r>
              <a:rPr lang="en-US" dirty="0" smtClean="0"/>
              <a:t>, L.; </a:t>
            </a:r>
            <a:r>
              <a:rPr lang="en-US" b="1" dirty="0" err="1" smtClean="0"/>
              <a:t>Toklikishvili</a:t>
            </a:r>
            <a:r>
              <a:rPr lang="en-US" b="1" dirty="0" smtClean="0"/>
              <a:t>, Z.; </a:t>
            </a:r>
            <a:r>
              <a:rPr lang="en-US" dirty="0" err="1" smtClean="0"/>
              <a:t>Sukhov</a:t>
            </a:r>
            <a:r>
              <a:rPr lang="en-US" dirty="0" smtClean="0"/>
              <a:t>, A.; 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6"/>
              </a:rPr>
              <a:t>Thermally</a:t>
            </a:r>
            <a:r>
              <a:rPr lang="en-US" b="1" dirty="0" smtClean="0">
                <a:hlinkClick r:id="rId6"/>
              </a:rPr>
              <a:t> activated in-plane magnetization rotation induced by spin torque</a:t>
            </a:r>
            <a:endParaRPr lang="en-US" b="1" dirty="0" smtClean="0"/>
          </a:p>
          <a:p>
            <a:r>
              <a:rPr lang="en-US" dirty="0" smtClean="0"/>
              <a:t>JOURNAL OF APPLIED PHYSICS, 114, 123906, 2013 – </a:t>
            </a:r>
            <a:r>
              <a:rPr lang="en-US" b="1" dirty="0" smtClean="0">
                <a:solidFill>
                  <a:srgbClr val="FFFF00"/>
                </a:solidFill>
              </a:rPr>
              <a:t>I.F. 2.17</a:t>
            </a:r>
            <a:endParaRPr lang="en-US" dirty="0" smtClean="0"/>
          </a:p>
          <a:p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a-G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რეფერირებად, რეცენზირებად ჯურნალებში 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გამოქვეყნებულია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ნაშრომი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მოხსენება საერთაშორისო კონფერენციაზე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FFFF00"/>
              </a:solidFill>
            </a:endParaRP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183880" cy="914400"/>
          </a:xfrm>
        </p:spPr>
        <p:txBody>
          <a:bodyPr>
            <a:normAutofit/>
          </a:bodyPr>
          <a:lstStyle/>
          <a:p>
            <a:pPr lvl="1"/>
            <a:r>
              <a:rPr lang="ka-G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კვლევის /პროექტის თემატიკა: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იონოსფეროს ფიზიკა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18388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000" b="1" dirty="0" smtClean="0">
                <a:solidFill>
                  <a:srgbClr val="FFFF00"/>
                </a:solidFill>
              </a:rPr>
              <a:t>რადიოფიზიკა, ფიზიკური პროცესების მოდელირების მიმართულება</a:t>
            </a:r>
            <a:endParaRPr lang="ka-GE" sz="2000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ka-GE" sz="2000" b="1" dirty="0" smtClean="0"/>
              <a:t>ხელმძღვანელი და კვლევაში ჩართული პერსონალი</a:t>
            </a:r>
            <a:r>
              <a:rPr lang="de-DE" sz="2000" b="1" dirty="0" smtClean="0"/>
              <a:t>:</a:t>
            </a:r>
            <a:r>
              <a:rPr lang="ka-GE" sz="2000" b="1" dirty="0" smtClean="0"/>
              <a:t> </a:t>
            </a:r>
            <a:r>
              <a:rPr lang="ka-GE" sz="2000" b="1" dirty="0" smtClean="0">
                <a:solidFill>
                  <a:srgbClr val="FFFF00"/>
                </a:solidFill>
              </a:rPr>
              <a:t>ასოც. პროფ. ოლეგ ხარშილაძე</a:t>
            </a:r>
            <a:r>
              <a:rPr lang="en-US" sz="2000" b="1" dirty="0" smtClean="0">
                <a:solidFill>
                  <a:srgbClr val="FFFF00"/>
                </a:solidFill>
              </a:rPr>
              <a:t>  </a:t>
            </a:r>
            <a:r>
              <a:rPr lang="ka-GE" sz="2000" b="1" dirty="0" smtClean="0">
                <a:solidFill>
                  <a:srgbClr val="FFFF00"/>
                </a:solidFill>
              </a:rPr>
              <a:t>დოქ. ხათუნა ჩარგაზია</a:t>
            </a:r>
          </a:p>
          <a:p>
            <a:endParaRPr lang="ru-RU" sz="2000" b="1" dirty="0" smtClean="0"/>
          </a:p>
          <a:p>
            <a:pPr lvl="0">
              <a:buNone/>
            </a:pPr>
            <a:endParaRPr lang="ru-RU" sz="1800" dirty="0" smtClean="0"/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981200"/>
            <a:ext cx="8382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  <a:tab pos="5295900" algn="l"/>
              </a:tabLst>
            </a:pPr>
            <a:endParaRPr kumimoji="0" lang="ka-G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  <a:tab pos="5295900" algn="l"/>
              </a:tabLst>
            </a:pPr>
            <a:r>
              <a:rPr lang="ka-GE" sz="14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1400" b="1" dirty="0" smtClean="0">
                <a:solidFill>
                  <a:schemeClr val="bg1"/>
                </a:solidFill>
              </a:rPr>
              <a:t>JCR</a:t>
            </a:r>
            <a:r>
              <a:rPr lang="ka-GE" sz="14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sz="1400" b="1" dirty="0" smtClean="0">
                <a:solidFill>
                  <a:schemeClr val="bg1"/>
                </a:solidFill>
              </a:rPr>
              <a:t>: </a:t>
            </a:r>
            <a:endParaRPr lang="ka-GE" sz="1400" b="1" dirty="0" smtClean="0">
              <a:solidFill>
                <a:schemeClr val="bg1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  <a:tab pos="5295900" algn="l"/>
              </a:tabLst>
            </a:pPr>
            <a:endParaRPr kumimoji="0" lang="ka-G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Aburjania</a:t>
            </a:r>
            <a:r>
              <a:rPr lang="en-US" sz="1400" dirty="0" smtClean="0"/>
              <a:t>, G. D.; </a:t>
            </a:r>
            <a:r>
              <a:rPr lang="en-US" sz="1400" dirty="0" err="1" smtClean="0"/>
              <a:t>Chargazia</a:t>
            </a:r>
            <a:r>
              <a:rPr lang="en-US" sz="1400" dirty="0" smtClean="0"/>
              <a:t>, K. Z.; </a:t>
            </a:r>
            <a:r>
              <a:rPr lang="en-US" sz="1400" dirty="0" err="1" smtClean="0"/>
              <a:t>Kharshiladze</a:t>
            </a:r>
            <a:r>
              <a:rPr lang="en-US" sz="1400" dirty="0" smtClean="0"/>
              <a:t>, O. </a:t>
            </a:r>
            <a:r>
              <a:rPr lang="en-US" sz="1400" dirty="0" err="1" smtClean="0"/>
              <a:t>A.</a:t>
            </a:r>
            <a:r>
              <a:rPr lang="en-US" sz="1400" b="1" u="sng" dirty="0" err="1" smtClean="0">
                <a:hlinkClick r:id="rId2"/>
              </a:rPr>
              <a:t>Shear</a:t>
            </a:r>
            <a:r>
              <a:rPr lang="en-US" sz="1400" b="1" u="sng" dirty="0" smtClean="0">
                <a:hlinkClick r:id="rId2"/>
              </a:rPr>
              <a:t> flow energy redistribution stipulated by the internal-gravity wavy structures in the dissipative ionosphere</a:t>
            </a:r>
            <a:endParaRPr lang="en-US" sz="1400" b="1" dirty="0" smtClean="0"/>
          </a:p>
          <a:p>
            <a:r>
              <a:rPr lang="en-US" sz="1400" dirty="0" smtClean="0"/>
              <a:t>ADVANCES IN SPACE RESEARCH,  52   177-191 , 2013 –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I.F 1.18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1400" dirty="0" err="1" smtClean="0"/>
              <a:t>Aburjania</a:t>
            </a:r>
            <a:r>
              <a:rPr lang="en-US" sz="1400" dirty="0" smtClean="0"/>
              <a:t>, G. D.; </a:t>
            </a:r>
            <a:r>
              <a:rPr lang="en-US" sz="1400" b="1" dirty="0" err="1" smtClean="0"/>
              <a:t>Kharshiladze</a:t>
            </a:r>
            <a:r>
              <a:rPr lang="en-US" sz="1400" b="1" dirty="0" smtClean="0"/>
              <a:t>, O. A</a:t>
            </a:r>
            <a:r>
              <a:rPr lang="en-US" sz="1400" dirty="0" smtClean="0"/>
              <a:t>.; </a:t>
            </a:r>
            <a:r>
              <a:rPr lang="en-US" sz="1400" dirty="0" err="1" smtClean="0"/>
              <a:t>Chargazia</a:t>
            </a:r>
            <a:r>
              <a:rPr lang="en-US" sz="1400" dirty="0" smtClean="0"/>
              <a:t>, </a:t>
            </a:r>
            <a:r>
              <a:rPr lang="en-US" sz="1400" dirty="0" err="1" smtClean="0"/>
              <a:t>Kh</a:t>
            </a:r>
            <a:r>
              <a:rPr lang="en-US" sz="1400" dirty="0" smtClean="0"/>
              <a:t>. </a:t>
            </a:r>
            <a:r>
              <a:rPr lang="en-US" sz="1400" dirty="0" err="1" smtClean="0"/>
              <a:t>Z.</a:t>
            </a:r>
            <a:r>
              <a:rPr lang="en-US" sz="1400" b="1" dirty="0" err="1" smtClean="0">
                <a:hlinkClick r:id="rId3"/>
              </a:rPr>
              <a:t>Self</a:t>
            </a:r>
            <a:r>
              <a:rPr lang="en-US" sz="1400" b="1" dirty="0" smtClean="0">
                <a:hlinkClick r:id="rId3"/>
              </a:rPr>
              <a:t>-organization of IGW structures in an inhomogeneous ionosphere: 2. Nonlinear vortex structures</a:t>
            </a:r>
            <a:r>
              <a:rPr lang="en-US" sz="1400" b="1" dirty="0" smtClean="0"/>
              <a:t>  </a:t>
            </a:r>
            <a:r>
              <a:rPr lang="en-US" sz="1400" dirty="0" smtClean="0"/>
              <a:t>GEOMAGNETISM AND AERONOMY, 53,  750-760, 20 13 -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I.F 0.332</a:t>
            </a:r>
            <a:r>
              <a:rPr lang="en-US" sz="1400" dirty="0" smtClean="0"/>
              <a:t> .</a:t>
            </a:r>
          </a:p>
          <a:p>
            <a:r>
              <a:rPr lang="en-US" sz="1400" dirty="0" smtClean="0"/>
              <a:t>3. </a:t>
            </a:r>
            <a:r>
              <a:rPr lang="en-US" sz="1400" dirty="0" err="1" smtClean="0"/>
              <a:t>Aburjania</a:t>
            </a:r>
            <a:r>
              <a:rPr lang="en-US" sz="1400" dirty="0" smtClean="0"/>
              <a:t>, G. D.; </a:t>
            </a:r>
            <a:r>
              <a:rPr lang="en-US" sz="1400" b="1" u="sng" dirty="0" err="1" smtClean="0"/>
              <a:t>Kharshiladze</a:t>
            </a:r>
            <a:r>
              <a:rPr lang="en-US" sz="1400" b="1" u="sng" dirty="0" smtClean="0"/>
              <a:t>, O. A.; </a:t>
            </a:r>
            <a:r>
              <a:rPr lang="en-US" sz="1400" dirty="0" err="1" smtClean="0"/>
              <a:t>Chargazia</a:t>
            </a:r>
            <a:r>
              <a:rPr lang="en-US" sz="1400" dirty="0" smtClean="0"/>
              <a:t>, </a:t>
            </a:r>
            <a:r>
              <a:rPr lang="en-US" sz="1400" dirty="0" err="1" smtClean="0"/>
              <a:t>Kh</a:t>
            </a:r>
            <a:r>
              <a:rPr lang="en-US" sz="1400" dirty="0" smtClean="0"/>
              <a:t>. </a:t>
            </a:r>
            <a:r>
              <a:rPr lang="en-US" sz="1400" dirty="0" err="1" smtClean="0"/>
              <a:t>Z.</a:t>
            </a:r>
            <a:r>
              <a:rPr lang="en-US" sz="1400" b="1" dirty="0" err="1" smtClean="0">
                <a:hlinkClick r:id="rId4"/>
              </a:rPr>
              <a:t>Self</a:t>
            </a:r>
            <a:r>
              <a:rPr lang="en-US" sz="1400" b="1" dirty="0" smtClean="0">
                <a:hlinkClick r:id="rId4"/>
              </a:rPr>
              <a:t>-Organization of Internal Gravity Wave Structures in an Inhomogeneous Ionosphere: 1. Nonlinear Model Dynamic Equations</a:t>
            </a:r>
            <a:endParaRPr lang="en-US" sz="1400" b="1" dirty="0" smtClean="0"/>
          </a:p>
          <a:p>
            <a:r>
              <a:rPr lang="en-US" sz="1400" dirty="0" smtClean="0"/>
              <a:t>GEOMAGNETISM AND AERONOMY, 53 ,  650-654 , 2013</a:t>
            </a:r>
          </a:p>
          <a:p>
            <a:r>
              <a:rPr lang="en-US" sz="1400" dirty="0" smtClean="0"/>
              <a:t>4 </a:t>
            </a:r>
            <a:r>
              <a:rPr lang="en-US" sz="1400" dirty="0" err="1" smtClean="0"/>
              <a:t>Aburdzhaniya</a:t>
            </a:r>
            <a:r>
              <a:rPr lang="en-US" sz="1400" dirty="0" smtClean="0"/>
              <a:t>, G. D.; </a:t>
            </a:r>
            <a:r>
              <a:rPr lang="en-US" sz="1400" b="1" u="sng" dirty="0" err="1" smtClean="0"/>
              <a:t>Kharshiladze</a:t>
            </a:r>
            <a:r>
              <a:rPr lang="en-US" sz="1400" b="1" u="sng" dirty="0" smtClean="0"/>
              <a:t>, O. A.; </a:t>
            </a:r>
            <a:r>
              <a:rPr lang="en-US" sz="1400" dirty="0" err="1" smtClean="0"/>
              <a:t>Chargaziya</a:t>
            </a:r>
            <a:r>
              <a:rPr lang="en-US" sz="1400" dirty="0" smtClean="0"/>
              <a:t>, </a:t>
            </a:r>
            <a:r>
              <a:rPr lang="en-US" sz="1400" dirty="0" err="1" smtClean="0"/>
              <a:t>Kh</a:t>
            </a:r>
            <a:r>
              <a:rPr lang="en-US" sz="1400" dirty="0" smtClean="0"/>
              <a:t>. </a:t>
            </a:r>
            <a:r>
              <a:rPr lang="en-US" sz="1400" dirty="0" err="1" smtClean="0"/>
              <a:t>Z.</a:t>
            </a:r>
            <a:r>
              <a:rPr lang="en-US" sz="1400" b="1" dirty="0" err="1" smtClean="0">
                <a:hlinkClick r:id="rId5"/>
              </a:rPr>
              <a:t>Linear</a:t>
            </a:r>
            <a:r>
              <a:rPr lang="en-US" sz="1400" b="1" dirty="0" smtClean="0">
                <a:hlinkClick r:id="rId5"/>
              </a:rPr>
              <a:t> Mechanism by Which Internal Gravity Waves Are Generated and Intensified in the Ionosphere when Interacting with an Inhomogeneous Zonal Wind: 2. Internal Gravity Wave Generation and Intensification during the Linear Evolution Stage</a:t>
            </a:r>
            <a:r>
              <a:rPr lang="en-US" sz="1400" b="1" dirty="0" smtClean="0"/>
              <a:t> </a:t>
            </a:r>
            <a:r>
              <a:rPr lang="en-US" sz="1400" dirty="0" smtClean="0"/>
              <a:t>GEOMAGNETISM AND AERONOMY , 53 471, 2013 -</a:t>
            </a: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I.F 0.332</a:t>
            </a:r>
            <a:r>
              <a:rPr lang="en-US" sz="1400" dirty="0" smtClean="0"/>
              <a:t> .</a:t>
            </a:r>
            <a:endParaRPr lang="ka-GE" sz="1400" dirty="0" smtClean="0"/>
          </a:p>
          <a:p>
            <a:endParaRPr lang="ka-GE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მოხსენება საერთაშორისო კონფერენციაზე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83880" cy="3429000"/>
          </a:xfrm>
        </p:spPr>
        <p:txBody>
          <a:bodyPr>
            <a:normAutofit fontScale="90000"/>
          </a:bodyPr>
          <a:lstStyle/>
          <a:p>
            <a:pPr lvl="1"/>
            <a: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კვლევის /პროექტის თემატიკა:</a:t>
            </a:r>
            <a:b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ტურბიდიმეტრული მეთოდით ბაქტერიების გამრავლების პროცესების კვლევები </a:t>
            </a:r>
            <a:b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DPPA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DPPC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ლიპოსომების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ტემპერატურული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სტაბილობის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თავისებურებანი</a:t>
            </a: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ელექტროპარამაგნიტური რეზონანსის მეთოდით ადამიანის თმის შემადგენლობაში მელანინის დადგენა და მისი რაოდენობრივი შეფასება</a:t>
            </a:r>
            <a:b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ა) დღე-ღამური </a:t>
            </a:r>
            <a:r>
              <a:rPr lang="ka-G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რიტმის დარღვევითა და იზოლირებით გამოწვეული სტრესის პირობებში ანტიოქსიდანტურ მეტაბოლური ცვლილებები და მათი პრევენციის შესაძლებლობები</a:t>
            </a:r>
            <a: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ka-GE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ბ)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ქართული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ყურძნის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ფლავონოიდები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ბიოქიმიური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თავისებურებები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ფიზიოლოგიური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ეფექტები</a:t>
            </a:r>
            <a:r>
              <a:rPr lang="ka-G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ka-GE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183880" cy="243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ბიოფიზიკის კათედრა</a:t>
            </a:r>
          </a:p>
          <a:p>
            <a:pPr algn="ctr">
              <a:buNone/>
            </a:pPr>
            <a:endParaRPr lang="ka-GE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ka-GE" sz="1800" b="1" dirty="0" smtClean="0"/>
              <a:t>ხელმძღვანელი და კვლევაში ჩართული პერსონალი</a:t>
            </a:r>
            <a:r>
              <a:rPr lang="de-DE" sz="1800" b="1" dirty="0" smtClean="0"/>
              <a:t>:</a:t>
            </a:r>
            <a:r>
              <a:rPr lang="ka-GE" sz="1800" b="1" dirty="0" smtClean="0"/>
              <a:t>  </a:t>
            </a:r>
            <a:r>
              <a:rPr lang="ka-GE" sz="1800" b="1" dirty="0" smtClean="0">
                <a:solidFill>
                  <a:srgbClr val="FFFF00"/>
                </a:solidFill>
              </a:rPr>
              <a:t>სრული  პროფესორი თამაზ მძინარაშვილი, ემერ. პროფესორი ედუარდ ჩიკვაიძე, ასისტენტ პროფესორი ზურაბ ქუჩუკაშვილი, მასწ. ნინო შენგელია, </a:t>
            </a:r>
            <a:r>
              <a:rPr lang="ka-GE" sz="1800" b="1" dirty="0" smtClean="0"/>
              <a:t>დოქტორები </a:t>
            </a:r>
            <a:r>
              <a:rPr lang="ka-GE" sz="1800" b="1" dirty="0" smtClean="0">
                <a:solidFill>
                  <a:srgbClr val="FFFF00"/>
                </a:solidFill>
              </a:rPr>
              <a:t>მარიამ ხვედელიძე, თამარ ფარცხალაძე</a:t>
            </a:r>
          </a:p>
          <a:p>
            <a:pPr lvl="0">
              <a:buNone/>
            </a:pPr>
            <a:r>
              <a:rPr lang="ka-GE" sz="1800" b="1" dirty="0" smtClean="0"/>
              <a:t>დოქტორანტები: </a:t>
            </a:r>
            <a:r>
              <a:rPr lang="ka-GE" sz="1800" b="1" dirty="0" smtClean="0">
                <a:solidFill>
                  <a:srgbClr val="FFFF00"/>
                </a:solidFill>
              </a:rPr>
              <a:t>ეკა შეყილაძე, ნინო თურქაძე, ირინე პაპუკაშვილი</a:t>
            </a:r>
          </a:p>
          <a:p>
            <a:pPr lvl="0">
              <a:buNone/>
            </a:pPr>
            <a:endParaRPr lang="ka-GE" sz="1800" b="1" dirty="0" smtClean="0"/>
          </a:p>
          <a:p>
            <a:pPr lvl="0">
              <a:buNone/>
            </a:pPr>
            <a:endParaRPr lang="ka-GE" sz="1800" b="1" dirty="0" smtClean="0"/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endParaRPr lang="ru-RU" sz="1800" dirty="0" smtClean="0"/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4400" dirty="0" smtClean="0">
                <a:solidFill>
                  <a:srgbClr val="FFFF00"/>
                </a:solidFill>
              </a:rPr>
              <a:t>ფიზიკის დეპარტამენტის კათედრები</a:t>
            </a:r>
            <a:r>
              <a:rPr lang="en-US" sz="4400" dirty="0" smtClean="0">
                <a:solidFill>
                  <a:srgbClr val="FFFF00"/>
                </a:solidFill>
              </a:rPr>
              <a:t>/</a:t>
            </a:r>
            <a:r>
              <a:rPr lang="ka-GE" sz="4400" dirty="0" smtClean="0">
                <a:solidFill>
                  <a:srgbClr val="FFFF00"/>
                </a:solidFill>
              </a:rPr>
              <a:t>მიმართულებები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a-GE" sz="2000" b="1" dirty="0" smtClean="0"/>
              <a:t>   </a:t>
            </a:r>
            <a:r>
              <a:rPr lang="ka-GE" sz="2000" b="1" dirty="0" smtClean="0">
                <a:solidFill>
                  <a:srgbClr val="002060"/>
                </a:solidFill>
              </a:rPr>
              <a:t>   </a:t>
            </a:r>
            <a:endParaRPr lang="ka-GE" sz="2000" b="1" dirty="0" smtClean="0">
              <a:solidFill>
                <a:srgbClr val="C00000"/>
              </a:solidFill>
            </a:endParaRPr>
          </a:p>
          <a:p>
            <a:endParaRPr lang="ka-GE" sz="2000" b="1" dirty="0" smtClean="0"/>
          </a:p>
          <a:p>
            <a:r>
              <a:rPr lang="ka-GE" sz="2000" b="1" dirty="0" smtClean="0"/>
              <a:t>ელემენტარული ნაწილაკების ფიზიკისა და კვანტური ველების კათედრა -</a:t>
            </a:r>
            <a:r>
              <a:rPr lang="ka-GE" sz="2000" b="1" dirty="0" smtClean="0">
                <a:solidFill>
                  <a:srgbClr val="FFFF00"/>
                </a:solidFill>
              </a:rPr>
              <a:t>მ.ელიაშვილი </a:t>
            </a:r>
          </a:p>
          <a:p>
            <a:r>
              <a:rPr lang="ka-GE" sz="2000" b="1" dirty="0" smtClean="0"/>
              <a:t>ატომისა ატომბირთვის ფიზიკის კათედრა - </a:t>
            </a:r>
            <a:r>
              <a:rPr lang="ka-GE" sz="2000" b="1" dirty="0" smtClean="0">
                <a:solidFill>
                  <a:srgbClr val="FFFF00"/>
                </a:solidFill>
              </a:rPr>
              <a:t>თ.კერესელიძე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ka-GE" sz="2000" b="1" dirty="0" smtClean="0"/>
              <a:t>კონდენსირებული გარემოს ფიზიკის კათედრა - </a:t>
            </a:r>
            <a:r>
              <a:rPr lang="ka-GE" sz="2000" b="1" dirty="0" smtClean="0">
                <a:solidFill>
                  <a:srgbClr val="FFFF00"/>
                </a:solidFill>
              </a:rPr>
              <a:t>ა. შენგელაია</a:t>
            </a:r>
          </a:p>
          <a:p>
            <a:r>
              <a:rPr lang="ka-GE" sz="2000" b="1" dirty="0" smtClean="0"/>
              <a:t>ასტროფიზიკის კათედრა- </a:t>
            </a:r>
            <a:r>
              <a:rPr lang="ka-GE" sz="2000" b="1" dirty="0" smtClean="0">
                <a:solidFill>
                  <a:srgbClr val="FFFF00"/>
                </a:solidFill>
              </a:rPr>
              <a:t>ნ. შათაშვილი</a:t>
            </a:r>
          </a:p>
          <a:p>
            <a:r>
              <a:rPr lang="ka-GE" sz="2000" b="1" dirty="0" smtClean="0"/>
              <a:t>პლაზმის ფიზიკის კათედრა - </a:t>
            </a:r>
            <a:r>
              <a:rPr lang="ka-GE" sz="2000" b="1" dirty="0" smtClean="0">
                <a:solidFill>
                  <a:srgbClr val="FFFF00"/>
                </a:solidFill>
              </a:rPr>
              <a:t>ნ. ცინცაძე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ka-GE" sz="2000" b="1" dirty="0" smtClean="0"/>
              <a:t>არაწრფივი მოვლენების ფიზიკის კათედრა- </a:t>
            </a:r>
            <a:r>
              <a:rPr lang="ka-GE" sz="2000" b="1" dirty="0" smtClean="0">
                <a:solidFill>
                  <a:srgbClr val="FFFF00"/>
                </a:solidFill>
              </a:rPr>
              <a:t>ა. უგულავა</a:t>
            </a:r>
          </a:p>
          <a:p>
            <a:r>
              <a:rPr lang="en-US" sz="2000" b="1" dirty="0" err="1" smtClean="0"/>
              <a:t>რადიოფიზიკა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ფიზიკური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პროცესების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მოდელირებ</a:t>
            </a:r>
            <a:r>
              <a:rPr lang="ka-GE" sz="2000" b="1" dirty="0" smtClean="0"/>
              <a:t>ის მიმართულება - </a:t>
            </a:r>
            <a:r>
              <a:rPr lang="ka-GE" sz="2000" b="1" dirty="0" smtClean="0">
                <a:solidFill>
                  <a:srgbClr val="FFFF00"/>
                </a:solidFill>
              </a:rPr>
              <a:t>ო. ხარშილაძე </a:t>
            </a:r>
            <a:endParaRPr lang="ka-GE" sz="2000" dirty="0" smtClean="0">
              <a:solidFill>
                <a:srgbClr val="FFFF00"/>
              </a:solidFill>
            </a:endParaRPr>
          </a:p>
          <a:p>
            <a:r>
              <a:rPr lang="ka-GE" sz="2000" b="1" dirty="0" smtClean="0"/>
              <a:t>ბიოფიზიკის კათედრა (ინტერდისციპლინური) - </a:t>
            </a:r>
            <a:r>
              <a:rPr lang="ka-GE" sz="2000" b="1" dirty="0" smtClean="0">
                <a:solidFill>
                  <a:srgbClr val="FFFF00"/>
                </a:solidFill>
              </a:rPr>
              <a:t>თ. მძინარაშვილი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endParaRPr lang="ka-GE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1838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  <a:tab pos="5295900" algn="l"/>
              </a:tabLst>
            </a:pPr>
            <a:endParaRPr kumimoji="0" lang="ka-G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571500" algn="l"/>
                <a:tab pos="5295900" algn="l"/>
              </a:tabLst>
            </a:pPr>
            <a:r>
              <a:rPr lang="ka-GE" sz="1800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sz="1800" b="1" dirty="0" smtClean="0">
                <a:solidFill>
                  <a:schemeClr val="bg1"/>
                </a:solidFill>
              </a:rPr>
              <a:t>JCR</a:t>
            </a:r>
            <a:r>
              <a:rPr lang="ka-GE" sz="1800" b="1" dirty="0" smtClean="0">
                <a:solidFill>
                  <a:schemeClr val="bg1"/>
                </a:solidFill>
              </a:rPr>
              <a:t>) მქონე პერიოდულ გამოცემებში გამოქვეყნებული ნაშრომები 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endParaRPr lang="ka-GE" sz="1800" b="1" dirty="0" smtClean="0">
              <a:solidFill>
                <a:schemeClr val="bg1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571500" algn="l"/>
                <a:tab pos="529590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048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a-GE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ბიოფიზიკის კათედრა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Mdzinarashvili</a:t>
            </a:r>
            <a:r>
              <a:rPr lang="en-US" dirty="0" smtClean="0"/>
              <a:t>, T,; </a:t>
            </a:r>
            <a:r>
              <a:rPr lang="en-US" dirty="0" err="1" smtClean="0"/>
              <a:t>Papukashvili</a:t>
            </a:r>
            <a:r>
              <a:rPr lang="en-US" dirty="0" smtClean="0"/>
              <a:t>, I,; </a:t>
            </a:r>
            <a:r>
              <a:rPr lang="en-US" dirty="0" err="1" smtClean="0"/>
              <a:t>Partskhaladze</a:t>
            </a:r>
            <a:r>
              <a:rPr lang="en-US" dirty="0" smtClean="0"/>
              <a:t>, T,; et al.</a:t>
            </a:r>
            <a:r>
              <a:rPr lang="en-US" b="1" dirty="0" smtClean="0">
                <a:hlinkClick r:id="rId2"/>
              </a:rPr>
              <a:t> Study of Environmental and Antimicrobial Agents Impact on Features of Bacterial Growth</a:t>
            </a:r>
            <a:r>
              <a:rPr lang="ka-GE" b="1" dirty="0" smtClean="0"/>
              <a:t> </a:t>
            </a:r>
            <a:r>
              <a:rPr lang="en-US" dirty="0" smtClean="0"/>
              <a:t>CELL BIOCHEMISTRY AND</a:t>
            </a:r>
            <a:r>
              <a:rPr lang="ka-GE" dirty="0" smtClean="0"/>
              <a:t> </a:t>
            </a:r>
            <a:r>
              <a:rPr lang="en-US" dirty="0" smtClean="0"/>
              <a:t>BIOPHYSICS </a:t>
            </a:r>
            <a:r>
              <a:rPr lang="ka-GE" dirty="0" smtClean="0"/>
              <a:t>, </a:t>
            </a:r>
            <a:r>
              <a:rPr lang="en-US" dirty="0" smtClean="0"/>
              <a:t> 66</a:t>
            </a:r>
            <a:r>
              <a:rPr lang="ka-GE" dirty="0" smtClean="0"/>
              <a:t>, </a:t>
            </a:r>
            <a:r>
              <a:rPr lang="en-US" dirty="0" smtClean="0"/>
              <a:t>2013</a:t>
            </a:r>
            <a:r>
              <a:rPr lang="ka-GE" dirty="0" smtClean="0"/>
              <a:t>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3.74</a:t>
            </a:r>
          </a:p>
          <a:p>
            <a:pPr marL="342900" indent="-342900">
              <a:buAutoNum type="arabicPeriod"/>
            </a:pPr>
            <a:r>
              <a:rPr lang="en-US" b="1" u="sng" dirty="0" err="1" smtClean="0"/>
              <a:t>Svintradze</a:t>
            </a:r>
            <a:r>
              <a:rPr lang="en-US" b="1" u="sng" dirty="0" smtClean="0"/>
              <a:t>, D, V.; </a:t>
            </a:r>
            <a:r>
              <a:rPr lang="en-US" dirty="0" smtClean="0"/>
              <a:t>Peterson, ,L.; 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3"/>
              </a:rPr>
              <a:t>Structures</a:t>
            </a:r>
            <a:r>
              <a:rPr lang="en-US" b="1" dirty="0" smtClean="0">
                <a:hlinkClick r:id="rId3"/>
              </a:rPr>
              <a:t> of the </a:t>
            </a:r>
            <a:r>
              <a:rPr lang="en-US" b="1" dirty="0" err="1" smtClean="0">
                <a:hlinkClick r:id="rId3"/>
              </a:rPr>
              <a:t>Porphyromonas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 err="1" smtClean="0">
                <a:hlinkClick r:id="rId3"/>
              </a:rPr>
              <a:t>gingivalis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 err="1" smtClean="0">
                <a:hlinkClick r:id="rId3"/>
              </a:rPr>
              <a:t>OxyR</a:t>
            </a:r>
            <a:r>
              <a:rPr lang="en-US" b="1" dirty="0" smtClean="0">
                <a:hlinkClick r:id="rId3"/>
              </a:rPr>
              <a:t> regulatory domain explain differences in expression of the </a:t>
            </a:r>
            <a:r>
              <a:rPr lang="en-US" b="1" dirty="0" err="1" smtClean="0">
                <a:hlinkClick r:id="rId3"/>
              </a:rPr>
              <a:t>OxyR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 err="1" smtClean="0">
                <a:hlinkClick r:id="rId3"/>
              </a:rPr>
              <a:t>regulon</a:t>
            </a:r>
            <a:r>
              <a:rPr lang="en-US" b="1" dirty="0" smtClean="0">
                <a:hlinkClick r:id="rId3"/>
              </a:rPr>
              <a:t> in Escherichia coli and P. </a:t>
            </a:r>
            <a:r>
              <a:rPr lang="en-US" b="1" dirty="0" err="1" smtClean="0">
                <a:hlinkClick r:id="rId3"/>
              </a:rPr>
              <a:t>gingivalis</a:t>
            </a:r>
            <a:r>
              <a:rPr lang="en-US" dirty="0" err="1" smtClean="0"/>
              <a:t>ACTA</a:t>
            </a:r>
            <a:r>
              <a:rPr lang="en-US" dirty="0" smtClean="0"/>
              <a:t> CRYSTALLO-GRAPHICA SECTION D-BIOLOGICAL CRYSTALLOGRAPHY , 69,</a:t>
            </a:r>
            <a:r>
              <a:rPr lang="ka-GE" dirty="0" smtClean="0"/>
              <a:t> </a:t>
            </a:r>
            <a:r>
              <a:rPr lang="en-US" dirty="0" smtClean="0"/>
              <a:t>2091-2103, 2013-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I.F. 14.10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638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რეფერირებად, რეცენზირებად ჯურნალებში გამოქვეყნებულია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ნაშრომი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მოხსენება საერთაშორისო კონფერენციაზე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83880" cy="9936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a-GE" sz="1800" b="1" dirty="0" smtClean="0"/>
              <a:t>ტომსონის კლასიფიკატორის მიხედვით იმაქტ–ფაქტორის (</a:t>
            </a:r>
            <a:r>
              <a:rPr lang="en-US" sz="1800" b="1" dirty="0" smtClean="0"/>
              <a:t>JCR</a:t>
            </a:r>
            <a:r>
              <a:rPr lang="ka-GE" sz="1800" b="1" dirty="0" smtClean="0"/>
              <a:t>) მქონე პერიოდულ გამოცემებში გამოქვეყნებული ნაშრომების სტატისტიკა მიმართულებების მიხედვით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943600"/>
            <a:ext cx="450315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სულ </a:t>
            </a:r>
            <a:r>
              <a:rPr lang="ka-G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შრომა</a:t>
            </a:r>
          </a:p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ერთ აკადემიურ პერსონალზე - </a:t>
            </a:r>
            <a:r>
              <a:rPr lang="ka-G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 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შრომა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5934670"/>
            <a:ext cx="346280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ჯამური იმპაქტ-ფაქტორი</a:t>
            </a:r>
          </a:p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98,77</a:t>
            </a: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შრომა, ნაშრომის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საშუალო იმპაქტ ფაქტორი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3,29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029200"/>
            <a:ext cx="402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>
                <a:solidFill>
                  <a:srgbClr val="FFFF00"/>
                </a:solidFill>
              </a:rPr>
              <a:t>გამოქვეყვნებული შრომების რიცხვი</a:t>
            </a:r>
          </a:p>
          <a:p>
            <a:r>
              <a:rPr lang="ka-GE" b="1" dirty="0" smtClean="0">
                <a:solidFill>
                  <a:srgbClr val="FFFF00"/>
                </a:solidFill>
              </a:rPr>
              <a:t>კათედრების მიხედვით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5029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 smtClean="0">
                <a:solidFill>
                  <a:srgbClr val="FFFF00"/>
                </a:solidFill>
              </a:rPr>
              <a:t>ჯამური იმპაქტ ფაქტორი</a:t>
            </a:r>
          </a:p>
          <a:p>
            <a:r>
              <a:rPr lang="ka-GE" b="1" dirty="0" smtClean="0">
                <a:solidFill>
                  <a:srgbClr val="FFFF00"/>
                </a:solidFill>
              </a:rPr>
              <a:t>კათედრების მიხედვით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419600" cy="343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64628"/>
            <a:ext cx="4419600" cy="344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8183880" cy="8382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ka-GE" sz="2000" dirty="0" smtClean="0">
                <a:solidFill>
                  <a:schemeClr val="tx1"/>
                </a:solidFill>
              </a:rPr>
              <a:t>სამეცნიერო საქმიანობაში ჩართულია 16 </a:t>
            </a:r>
            <a:r>
              <a:rPr lang="ka-GE" sz="2400" dirty="0" smtClean="0">
                <a:solidFill>
                  <a:schemeClr val="tx1"/>
                </a:solidFill>
              </a:rPr>
              <a:t>სტუდენტი</a:t>
            </a: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70048"/>
          </a:xfrm>
          <a:noFill/>
        </p:spPr>
        <p:txBody>
          <a:bodyPr>
            <a:normAutofit/>
          </a:bodyPr>
          <a:lstStyle/>
          <a:p>
            <a:r>
              <a:rPr lang="ka-GE" sz="2400" dirty="0" smtClean="0"/>
              <a:t>რეფერირებად რეცენზირებად ჯურნალებში გამოქვეყნებულია 16 ნაშრომი</a:t>
            </a:r>
          </a:p>
          <a:p>
            <a:r>
              <a:rPr lang="ka-GE" sz="2400" dirty="0" smtClean="0"/>
              <a:t>21 მოხსენება საერთაშორისო კონფერნციებზე</a:t>
            </a:r>
          </a:p>
          <a:p>
            <a:r>
              <a:rPr lang="ka-GE" sz="2400" dirty="0" smtClean="0"/>
              <a:t>კვლევითი სამუშაოები დაფინანსებულია 14 სამეცნიერო გრანტით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83880" cy="4572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r>
              <a:rPr lang="ka-GE" sz="2400" dirty="0" smtClean="0">
                <a:solidFill>
                  <a:schemeClr val="tx1"/>
                </a:solidFill>
              </a:rPr>
              <a:t/>
            </a:r>
            <a:br>
              <a:rPr lang="ka-GE" sz="2400" dirty="0" smtClean="0">
                <a:solidFill>
                  <a:schemeClr val="tx1"/>
                </a:solidFill>
              </a:rPr>
            </a:br>
            <a:r>
              <a:rPr lang="ka-GE" sz="2400" dirty="0" smtClean="0">
                <a:solidFill>
                  <a:schemeClr val="tx1"/>
                </a:solidFill>
              </a:rPr>
              <a:t>2013 წლის განმავლობაში საბავშვო უნივერსიტეტის ფარგლებში რეგულარულად მიმდინარეობდა ლაბორატორული-პრაქტიკული მეცადინეობები.</a:t>
            </a: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r>
              <a:rPr lang="ka-GE" sz="2000" dirty="0" smtClean="0">
                <a:solidFill>
                  <a:schemeClr val="tx1"/>
                </a:solidFill>
              </a:rPr>
              <a:t/>
            </a:r>
            <a:br>
              <a:rPr lang="ka-GE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4187952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6600" dirty="0" smtClean="0">
                <a:solidFill>
                  <a:schemeClr val="bg1"/>
                </a:solidFill>
              </a:rPr>
              <a:t>გმადლობთ ყურადღებისათვის!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4400" dirty="0" smtClean="0">
                <a:solidFill>
                  <a:srgbClr val="FFFF00"/>
                </a:solidFill>
              </a:rPr>
              <a:t>სამეცნიერო სტრუქტურული ერთეულები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8388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a-GE" sz="2000" b="1" dirty="0" smtClean="0"/>
              <a:t>   </a:t>
            </a:r>
            <a:r>
              <a:rPr lang="ka-GE" sz="2000" b="1" dirty="0" smtClean="0">
                <a:solidFill>
                  <a:srgbClr val="002060"/>
                </a:solidFill>
              </a:rPr>
              <a:t>   </a:t>
            </a:r>
            <a:endParaRPr lang="ka-GE" sz="2000" b="1" dirty="0" smtClean="0"/>
          </a:p>
          <a:p>
            <a:r>
              <a:rPr lang="ka-GE" sz="1800" b="1" dirty="0" smtClean="0"/>
              <a:t>არაწრფივი მოვლენების ფიზიკის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(სრ. პროფ. ა. უგულავა)</a:t>
            </a:r>
          </a:p>
          <a:p>
            <a:r>
              <a:rPr lang="ka-GE" sz="1800" b="1" dirty="0" smtClean="0"/>
              <a:t>ბიოფიზიკისა და ბიო-ნანომეცნიერებების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(დოქ. დ.ხოშტარია)</a:t>
            </a:r>
          </a:p>
          <a:p>
            <a:r>
              <a:rPr lang="ka-GE" sz="1800" b="1" dirty="0" smtClean="0"/>
              <a:t>გამოთვლითი ფიზიკის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(ემერ.პროფ. რ. ზარიძე)</a:t>
            </a:r>
          </a:p>
          <a:p>
            <a:r>
              <a:rPr lang="de-DE" sz="1800" b="1" dirty="0" err="1" smtClean="0"/>
              <a:t>გამოყენებითი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ნახევრადგამტარული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ტექნოლოგიების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სამეცნიერო-კვლევითი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ინსტიტუტი</a:t>
            </a:r>
            <a:r>
              <a:rPr lang="ka-GE" sz="1800" b="1" dirty="0" smtClean="0"/>
              <a:t> </a:t>
            </a:r>
            <a:r>
              <a:rPr lang="ka-GE" sz="1800" b="1" dirty="0" smtClean="0">
                <a:solidFill>
                  <a:srgbClr val="FFFF00"/>
                </a:solidFill>
              </a:rPr>
              <a:t>(დოქ. ზ. ჭახნაკია)</a:t>
            </a:r>
          </a:p>
          <a:p>
            <a:r>
              <a:rPr lang="ka-GE" sz="1800" b="1" dirty="0" smtClean="0"/>
              <a:t>ნივთიერებათა კვლევის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(პროფ. ნ. კეკელიძე)</a:t>
            </a:r>
          </a:p>
          <a:p>
            <a:r>
              <a:rPr lang="ka-GE" sz="1800" b="1" dirty="0" smtClean="0"/>
              <a:t>კონდენსირებული გარემოს ფიზიკისა და პერსპექტიულ მასალათა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(სრ. პროფ. ა. შენგელაია)</a:t>
            </a:r>
          </a:p>
          <a:p>
            <a:r>
              <a:rPr lang="ka-GE" sz="1800" b="1" dirty="0" smtClean="0"/>
              <a:t>ნახევარგამტართა ფიზიკის სამეცნიერო-კვლევითი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(დოქ. შ. მირიანაშვილი)</a:t>
            </a:r>
          </a:p>
          <a:p>
            <a:r>
              <a:rPr lang="ka-GE" sz="1800" b="1" dirty="0" smtClean="0"/>
              <a:t>სამედიცინო და გამოყენებითი ბიოფიზიკის ინსტიტუტი </a:t>
            </a:r>
            <a:r>
              <a:rPr lang="ka-GE" sz="1800" b="1" dirty="0" smtClean="0">
                <a:solidFill>
                  <a:srgbClr val="FFFF00"/>
                </a:solidFill>
              </a:rPr>
              <a:t>(სრ. პროფ. თ. მძინარაშვილი)</a:t>
            </a:r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FFFF00"/>
                </a:solidFill>
              </a:rPr>
              <a:t>სასწავლო – სამეცნიერო სტრუქტურული ერთეულები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83880" cy="4498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100" b="1" dirty="0" smtClean="0">
                <a:solidFill>
                  <a:schemeClr val="bg1"/>
                </a:solidFill>
              </a:rPr>
              <a:t>      </a:t>
            </a:r>
            <a:endParaRPr lang="ka-GE" sz="2000" b="1" dirty="0" smtClean="0">
              <a:solidFill>
                <a:schemeClr val="bg1"/>
              </a:solidFill>
            </a:endParaRPr>
          </a:p>
          <a:p>
            <a:endParaRPr lang="ka-GE" sz="2000" b="1" dirty="0" smtClean="0"/>
          </a:p>
          <a:p>
            <a:r>
              <a:rPr lang="ka-GE" sz="1800" b="1" dirty="0" smtClean="0"/>
              <a:t>ატომური ფიზიკის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(რ. ლომსაძე)</a:t>
            </a:r>
          </a:p>
          <a:p>
            <a:r>
              <a:rPr lang="ka-GE" sz="1800" b="1" dirty="0" smtClean="0"/>
              <a:t>ბიოფიზიკის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(დ. ხოშტარია)</a:t>
            </a:r>
          </a:p>
          <a:p>
            <a:r>
              <a:rPr lang="ka-GE" sz="1800" b="1" dirty="0" smtClean="0"/>
              <a:t>ბირთვული ფიზიკის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(ნ. გუბაძე)</a:t>
            </a:r>
          </a:p>
          <a:p>
            <a:r>
              <a:rPr lang="ka-GE" sz="1800" b="1" dirty="0" smtClean="0"/>
              <a:t>გამოყენებითი ელექტროდინამიკის და რადიოტექნიკის ლაბორატორია</a:t>
            </a:r>
            <a:endParaRPr lang="ka-GE" sz="1800" b="1" dirty="0" smtClean="0">
              <a:solidFill>
                <a:srgbClr val="FF0000"/>
              </a:solidFill>
            </a:endParaRPr>
          </a:p>
          <a:p>
            <a:r>
              <a:rPr lang="ka-GE" sz="1800" b="1" dirty="0" smtClean="0"/>
              <a:t>ელემენტარული ნაწილაკების ფიზიკის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(ი. თევზაძე)</a:t>
            </a:r>
          </a:p>
          <a:p>
            <a:r>
              <a:rPr lang="ka-GE" sz="1800" b="1" dirty="0" smtClean="0"/>
              <a:t>ექსპერიმენტული ინფორმაციის მოდელური ანალიზის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(მ. ტაბიძე)</a:t>
            </a:r>
          </a:p>
          <a:p>
            <a:r>
              <a:rPr lang="ka-GE" sz="1800" b="1" dirty="0" smtClean="0"/>
              <a:t>კონდენსირებული გარემოს ფიზიკის ლაბორატორია </a:t>
            </a:r>
            <a:r>
              <a:rPr lang="ka-GE" sz="1800" b="1" dirty="0" smtClean="0">
                <a:solidFill>
                  <a:srgbClr val="FFFF00"/>
                </a:solidFill>
              </a:rPr>
              <a:t>(დ. დარასელია)</a:t>
            </a:r>
          </a:p>
          <a:p>
            <a:endParaRPr lang="ka-GE" sz="1800" b="1" dirty="0" smtClean="0"/>
          </a:p>
          <a:p>
            <a:endParaRPr lang="ka-GE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183880" cy="3352800"/>
          </a:xfrm>
        </p:spPr>
        <p:txBody>
          <a:bodyPr>
            <a:normAutofit fontScale="90000"/>
          </a:bodyPr>
          <a:lstStyle/>
          <a:p>
            <a:pPr lvl="0"/>
            <a:r>
              <a:rPr lang="ka-G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კვლევის/პროექტის თემატიკა :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ka-G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ა) კვანტური ჯგუფები ველის თეორიის მესერულ მოდელებში და ჰოლის კვანტური სისტემები;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ka-G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ბ) 5-განზომილებიანი მემბრანული მოდელი მდგარი გრავიტაციული ტალღებით;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ka-G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გ) გრავიტაციის თერმოდინამიკული მოდელი;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ka-G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დ) შრედინგერის რადიალური განტოლების სტატუსის საკითხი და თვითშეუღლების ოპერაციის გამოყენება ბმული მდგომარეობების ამოცანებში.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993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ელემენტარული ნაწილაკების ფიზიკა და კვანტური ველების კათედრა</a:t>
            </a:r>
          </a:p>
          <a:p>
            <a:pPr>
              <a:buNone/>
            </a:pPr>
            <a:endParaRPr lang="ka-GE" sz="22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4478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ka-GE" b="1" dirty="0" smtClean="0"/>
              <a:t>ხელმძღვანელი და კვლევაში ჩართული პერსონალი</a:t>
            </a:r>
            <a:r>
              <a:rPr lang="de-DE" b="1" dirty="0" smtClean="0"/>
              <a:t>: </a:t>
            </a:r>
          </a:p>
          <a:p>
            <a:pPr lvl="0">
              <a:buNone/>
            </a:pPr>
            <a:r>
              <a:rPr lang="ka-GE" b="1" dirty="0" smtClean="0">
                <a:solidFill>
                  <a:srgbClr val="FFFF00"/>
                </a:solidFill>
              </a:rPr>
              <a:t>სრული პროფესორი მერაბ ელიაშვილი, ასოცირებული პროფესორი მერაბ გოგბერაშვილი, ასისტენტ პროფესორები გიორგი ციციშვილი და თეიმურაზ ნადარეიშვილი, </a:t>
            </a:r>
            <a:r>
              <a:rPr lang="ka-GE" b="1" dirty="0" smtClean="0"/>
              <a:t>სტუდენტები : </a:t>
            </a:r>
            <a:r>
              <a:rPr lang="ka-GE" b="1" dirty="0" smtClean="0">
                <a:solidFill>
                  <a:srgbClr val="FFFF00"/>
                </a:solidFill>
              </a:rPr>
              <a:t>გ. ტუხაშვილი, ო. სახელაშვილი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0"/>
            <a:ext cx="8153400" cy="1981200"/>
          </a:xfrm>
        </p:spPr>
        <p:txBody>
          <a:bodyPr>
            <a:normAutofit fontScale="90000"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ka-GE" sz="1300" dirty="0" smtClean="0">
                <a:solidFill>
                  <a:schemeClr val="tx1"/>
                </a:solidFill>
              </a:rPr>
              <a:t/>
            </a:r>
            <a:br>
              <a:rPr lang="ka-GE" sz="1300" dirty="0" smtClean="0">
                <a:solidFill>
                  <a:schemeClr val="tx1"/>
                </a:solidFill>
              </a:rPr>
            </a:br>
            <a:r>
              <a:rPr lang="ka-GE" sz="1300" dirty="0" smtClean="0">
                <a:solidFill>
                  <a:schemeClr val="tx1"/>
                </a:solidFill>
              </a:rPr>
              <a:t/>
            </a:r>
            <a:br>
              <a:rPr lang="ka-GE" sz="1300" dirty="0" smtClean="0">
                <a:solidFill>
                  <a:schemeClr val="tx1"/>
                </a:solidFill>
              </a:rPr>
            </a:br>
            <a:r>
              <a:rPr lang="ka-GE" sz="1300" dirty="0" smtClean="0">
                <a:solidFill>
                  <a:schemeClr val="tx1"/>
                </a:solidFill>
              </a:rPr>
              <a:t/>
            </a:r>
            <a:br>
              <a:rPr lang="ka-GE" sz="1300" dirty="0" smtClean="0">
                <a:solidFill>
                  <a:schemeClr val="tx1"/>
                </a:solidFill>
              </a:rPr>
            </a:br>
            <a:r>
              <a:rPr lang="ru-RU" sz="1200" b="0" dirty="0" smtClean="0">
                <a:solidFill>
                  <a:schemeClr val="tx1"/>
                </a:solidFill>
              </a:rPr>
              <a:t/>
            </a:r>
            <a:br>
              <a:rPr lang="ru-RU" sz="1200" b="0" dirty="0" smtClean="0">
                <a:solidFill>
                  <a:schemeClr val="tx1"/>
                </a:solidFill>
              </a:rPr>
            </a:br>
            <a:r>
              <a:rPr lang="ka-GE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83880" cy="688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a-GE" sz="2000" b="1" dirty="0" smtClean="0">
                <a:solidFill>
                  <a:srgbClr val="FFFF00"/>
                </a:solidFill>
              </a:rPr>
              <a:t>ელემენტარული ნაწილაკების ფიზიკის და კვანტური ველების კათედრა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ka-GE" sz="2000" b="1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b="1" dirty="0" smtClean="0">
                <a:solidFill>
                  <a:schemeClr val="bg1"/>
                </a:solidFill>
              </a:rPr>
              <a:t>JCR</a:t>
            </a:r>
            <a:r>
              <a:rPr lang="ka-GE" b="1" dirty="0" smtClean="0">
                <a:solidFill>
                  <a:schemeClr val="bg1"/>
                </a:solidFill>
              </a:rPr>
              <a:t>) </a:t>
            </a:r>
          </a:p>
          <a:p>
            <a:r>
              <a:rPr lang="ka-GE" b="1" dirty="0" smtClean="0">
                <a:solidFill>
                  <a:schemeClr val="bg1"/>
                </a:solidFill>
              </a:rPr>
              <a:t>მქონე პერიოდულ გამოცემებში გამოქვეყნებული ნაშრომები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endParaRPr lang="ka-GE" b="1" dirty="0" smtClean="0">
              <a:solidFill>
                <a:schemeClr val="bg1"/>
              </a:solidFill>
            </a:endParaRPr>
          </a:p>
          <a:p>
            <a:r>
              <a:rPr lang="ka-GE" dirty="0" smtClean="0"/>
              <a:t>1. </a:t>
            </a:r>
            <a:r>
              <a:rPr lang="en-US" dirty="0" smtClean="0"/>
              <a:t>Hama, Yusuke; </a:t>
            </a:r>
            <a:r>
              <a:rPr lang="en-US" b="1" u="sng" dirty="0" err="1" smtClean="0"/>
              <a:t>Tsitsishvili</a:t>
            </a:r>
            <a:r>
              <a:rPr lang="en-US" b="1" u="sng" dirty="0" smtClean="0"/>
              <a:t>, George; </a:t>
            </a:r>
            <a:r>
              <a:rPr lang="en-US" dirty="0" err="1" smtClean="0"/>
              <a:t>Ezawa</a:t>
            </a:r>
            <a:r>
              <a:rPr lang="en-US" dirty="0" smtClean="0"/>
              <a:t>, </a:t>
            </a:r>
            <a:r>
              <a:rPr lang="en-US" dirty="0" err="1" smtClean="0"/>
              <a:t>Zyun</a:t>
            </a:r>
            <a:r>
              <a:rPr lang="en-US" dirty="0" smtClean="0"/>
              <a:t> F.</a:t>
            </a:r>
            <a:r>
              <a:rPr lang="ka-GE" dirty="0" smtClean="0"/>
              <a:t> </a:t>
            </a:r>
            <a:r>
              <a:rPr lang="af-ZA" dirty="0" smtClean="0">
                <a:hlinkClick r:id="rId2"/>
              </a:rPr>
              <a:t>Spin supercurrent in the canted antiferromagnetic phase</a:t>
            </a:r>
            <a:r>
              <a:rPr lang="en-US" dirty="0" smtClean="0">
                <a:hlinkClick r:id="rId2"/>
              </a:rPr>
              <a:t> PHYSICAL REVIEW</a:t>
            </a:r>
            <a:r>
              <a:rPr lang="ka-GE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B </a:t>
            </a:r>
            <a:r>
              <a:rPr lang="ka-GE" dirty="0" smtClean="0">
                <a:hlinkClick r:id="rId2"/>
              </a:rPr>
              <a:t>,</a:t>
            </a:r>
            <a:r>
              <a:rPr lang="en-US" dirty="0" smtClean="0"/>
              <a:t> 87 104516 </a:t>
            </a:r>
            <a:r>
              <a:rPr lang="ka-GE" dirty="0" smtClean="0"/>
              <a:t>, </a:t>
            </a:r>
            <a:r>
              <a:rPr lang="en-US" dirty="0" smtClean="0"/>
              <a:t>2013</a:t>
            </a:r>
            <a:r>
              <a:rPr lang="ka-GE" dirty="0" smtClean="0"/>
              <a:t>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 3.69</a:t>
            </a:r>
          </a:p>
          <a:p>
            <a:r>
              <a:rPr lang="en-US" dirty="0" smtClean="0"/>
              <a:t>2. </a:t>
            </a:r>
            <a:r>
              <a:rPr lang="en-US" b="1" u="sng" dirty="0" err="1" smtClean="0"/>
              <a:t>Gogberashvili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Merab</a:t>
            </a:r>
            <a:r>
              <a:rPr lang="en-US" b="1" u="sng" dirty="0" smtClean="0"/>
              <a:t>; </a:t>
            </a:r>
            <a:r>
              <a:rPr lang="en-US" dirty="0" smtClean="0"/>
              <a:t>Herrera-Aguilar, Alfredo; et al. </a:t>
            </a:r>
            <a:r>
              <a:rPr lang="en-US" dirty="0" smtClean="0">
                <a:hlinkClick r:id="rId2"/>
              </a:rPr>
              <a:t>Anisotropic inflation in a 5D standing wave </a:t>
            </a:r>
            <a:r>
              <a:rPr lang="en-US" dirty="0" err="1" smtClean="0">
                <a:hlinkClick r:id="rId2"/>
              </a:rPr>
              <a:t>braneworld</a:t>
            </a:r>
            <a:r>
              <a:rPr lang="en-US" dirty="0" smtClean="0">
                <a:hlinkClick r:id="rId2"/>
              </a:rPr>
              <a:t> and effective dimensional reduction</a:t>
            </a:r>
            <a:r>
              <a:rPr lang="en-US" dirty="0" smtClean="0"/>
              <a:t> PHYSICS LETTERS B , 725, 208-211,  2013 -  </a:t>
            </a:r>
            <a:r>
              <a:rPr lang="en-US" b="1" dirty="0" smtClean="0">
                <a:solidFill>
                  <a:srgbClr val="FFFF00"/>
                </a:solidFill>
              </a:rPr>
              <a:t>I.F 3.955</a:t>
            </a:r>
          </a:p>
          <a:p>
            <a:r>
              <a:rPr lang="en-US" dirty="0" smtClean="0"/>
              <a:t>3.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 err="1" smtClean="0"/>
              <a:t>Gogberashvili</a:t>
            </a:r>
            <a:r>
              <a:rPr lang="en-US" b="1" dirty="0" smtClean="0"/>
              <a:t>, </a:t>
            </a:r>
            <a:r>
              <a:rPr lang="en-US" b="1" dirty="0" err="1" smtClean="0"/>
              <a:t>Merab</a:t>
            </a:r>
            <a:r>
              <a:rPr lang="en-US" b="1" dirty="0" smtClean="0"/>
              <a:t>; </a:t>
            </a:r>
            <a:r>
              <a:rPr lang="en-US" b="1" dirty="0" err="1" smtClean="0"/>
              <a:t>Sakhelashvili</a:t>
            </a:r>
            <a:r>
              <a:rPr lang="en-US" b="1" dirty="0" smtClean="0"/>
              <a:t>, </a:t>
            </a:r>
            <a:r>
              <a:rPr lang="en-US" b="1" dirty="0" err="1" smtClean="0"/>
              <a:t>Otari</a:t>
            </a:r>
            <a:r>
              <a:rPr lang="en-US" b="1" dirty="0" smtClean="0"/>
              <a:t>; </a:t>
            </a:r>
            <a:r>
              <a:rPr lang="en-US" b="1" dirty="0" err="1" smtClean="0"/>
              <a:t>Tukhashvili</a:t>
            </a:r>
            <a:r>
              <a:rPr lang="en-US" b="1" dirty="0" smtClean="0"/>
              <a:t>, </a:t>
            </a:r>
            <a:r>
              <a:rPr lang="en-US" b="1" dirty="0" err="1" smtClean="0"/>
              <a:t>Giorgi</a:t>
            </a:r>
            <a:r>
              <a:rPr lang="en-US" b="1" dirty="0" err="1" smtClean="0">
                <a:hlinkClick r:id="rId3"/>
              </a:rPr>
              <a:t>NUMERICAL</a:t>
            </a:r>
            <a:r>
              <a:rPr lang="en-US" b="1" dirty="0" smtClean="0">
                <a:hlinkClick r:id="rId3"/>
              </a:rPr>
              <a:t> SOLUTIONS IN 5D STANDING WAVE BRANEWORLD</a:t>
            </a:r>
            <a:r>
              <a:rPr lang="en-US" dirty="0" smtClean="0"/>
              <a:t>MODERN PHYSICS LETTERS A , 28    1350092 ,  2013 - </a:t>
            </a:r>
            <a:r>
              <a:rPr lang="en-US" b="1" dirty="0" smtClean="0">
                <a:solidFill>
                  <a:srgbClr val="FFFF00"/>
                </a:solidFill>
              </a:rPr>
              <a:t>I.F 1.08</a:t>
            </a:r>
          </a:p>
          <a:p>
            <a:r>
              <a:rPr lang="en-US" b="1" u="sng" dirty="0" smtClean="0"/>
              <a:t>4. </a:t>
            </a:r>
            <a:r>
              <a:rPr lang="en-US" b="1" u="sng" dirty="0" err="1" smtClean="0"/>
              <a:t>Gogberashvili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Merab</a:t>
            </a:r>
            <a:r>
              <a:rPr lang="en-US" dirty="0" smtClean="0"/>
              <a:t>; Herrera-Aguilar, Alfredo; et </a:t>
            </a:r>
            <a:r>
              <a:rPr lang="en-US" dirty="0" err="1" smtClean="0"/>
              <a:t>al.</a:t>
            </a:r>
            <a:r>
              <a:rPr lang="en-US" b="1" dirty="0" err="1" smtClean="0">
                <a:hlinkClick r:id="rId4"/>
              </a:rPr>
              <a:t>Thick</a:t>
            </a:r>
            <a:r>
              <a:rPr lang="en-US" b="1" dirty="0" smtClean="0">
                <a:hlinkClick r:id="rId4"/>
              </a:rPr>
              <a:t> </a:t>
            </a:r>
            <a:r>
              <a:rPr lang="en-US" b="1" dirty="0" err="1" smtClean="0">
                <a:hlinkClick r:id="rId4"/>
              </a:rPr>
              <a:t>brane</a:t>
            </a:r>
            <a:r>
              <a:rPr lang="en-US" b="1" dirty="0" smtClean="0">
                <a:hlinkClick r:id="rId4"/>
              </a:rPr>
              <a:t> </a:t>
            </a:r>
            <a:r>
              <a:rPr lang="en-US" b="1" dirty="0" err="1" smtClean="0">
                <a:hlinkClick r:id="rId4"/>
              </a:rPr>
              <a:t>isotropization</a:t>
            </a:r>
            <a:r>
              <a:rPr lang="en-US" b="1" dirty="0" smtClean="0">
                <a:hlinkClick r:id="rId4"/>
              </a:rPr>
              <a:t> in a generalized 5D anisotropic standing wave </a:t>
            </a:r>
            <a:r>
              <a:rPr lang="en-US" b="1" dirty="0" err="1" smtClean="0">
                <a:hlinkClick r:id="rId4"/>
              </a:rPr>
              <a:t>braneworld</a:t>
            </a:r>
            <a:r>
              <a:rPr lang="en-US" b="1" dirty="0" smtClean="0">
                <a:hlinkClick r:id="rId4"/>
              </a:rPr>
              <a:t> model</a:t>
            </a:r>
            <a:r>
              <a:rPr lang="en-US" b="1" dirty="0" smtClean="0"/>
              <a:t> </a:t>
            </a:r>
            <a:r>
              <a:rPr lang="en-US" dirty="0" smtClean="0"/>
              <a:t>PHYSICAL REVIEW D , 87 ,   084059 ,2013 -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 4.56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b="1" dirty="0" err="1" smtClean="0"/>
              <a:t>Gogberashvili</a:t>
            </a:r>
            <a:r>
              <a:rPr lang="en-US" b="1" dirty="0" smtClean="0"/>
              <a:t>, </a:t>
            </a:r>
            <a:r>
              <a:rPr lang="en-US" b="1" dirty="0" err="1" smtClean="0"/>
              <a:t>Merab</a:t>
            </a:r>
            <a:r>
              <a:rPr lang="en-US" b="1" dirty="0" smtClean="0"/>
              <a:t>; </a:t>
            </a:r>
            <a:r>
              <a:rPr lang="en-US" dirty="0" err="1" smtClean="0"/>
              <a:t>Midodashvili</a:t>
            </a:r>
            <a:r>
              <a:rPr lang="en-US" dirty="0" smtClean="0"/>
              <a:t>, </a:t>
            </a:r>
            <a:r>
              <a:rPr lang="en-US" dirty="0" err="1" smtClean="0"/>
              <a:t>Pavle</a:t>
            </a:r>
            <a:r>
              <a:rPr lang="en-US" b="1" dirty="0" err="1" smtClean="0">
                <a:hlinkClick r:id="rId5"/>
              </a:rPr>
              <a:t>The</a:t>
            </a:r>
            <a:r>
              <a:rPr lang="en-US" b="1" dirty="0" smtClean="0">
                <a:hlinkClick r:id="rId5"/>
              </a:rPr>
              <a:t> 5D Standing Wave </a:t>
            </a:r>
            <a:r>
              <a:rPr lang="en-US" b="1" dirty="0" err="1" smtClean="0">
                <a:hlinkClick r:id="rId5"/>
              </a:rPr>
              <a:t>Braneworld</a:t>
            </a:r>
            <a:r>
              <a:rPr lang="en-US" b="1" dirty="0" smtClean="0">
                <a:hlinkClick r:id="rId5"/>
              </a:rPr>
              <a:t> with Real Scalar Field</a:t>
            </a:r>
            <a:r>
              <a:rPr lang="en-US" b="1" dirty="0" smtClean="0"/>
              <a:t> </a:t>
            </a:r>
            <a:r>
              <a:rPr lang="en-US" dirty="0" smtClean="0"/>
              <a:t>ADVANCES IN HIGH ENERGY PHYSICS  UNSP 873686, 2013 - </a:t>
            </a:r>
            <a:r>
              <a:rPr lang="en-US" b="1" dirty="0" smtClean="0">
                <a:solidFill>
                  <a:srgbClr val="FFFF00"/>
                </a:solidFill>
              </a:rPr>
              <a:t>I.F 4.5</a:t>
            </a:r>
            <a:r>
              <a:rPr lang="ka-GE" b="1" dirty="0" smtClean="0">
                <a:solidFill>
                  <a:srgbClr val="FFFF00"/>
                </a:solidFill>
              </a:rPr>
              <a:t>2</a:t>
            </a:r>
            <a:endParaRPr lang="en-US" b="1" dirty="0" smtClean="0"/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a-GE" sz="2000" dirty="0" smtClean="0"/>
              <a:t>რეფერირებად, რეცენზირებად ჯურნალებში გამოქვეყნებულია</a:t>
            </a:r>
            <a:r>
              <a:rPr lang="en-US" sz="2000" dirty="0" smtClean="0"/>
              <a:t> 6</a:t>
            </a:r>
            <a:r>
              <a:rPr lang="ka-GE" sz="2000" dirty="0" smtClean="0"/>
              <a:t> ნაშრომი</a:t>
            </a:r>
            <a:r>
              <a:rPr lang="en-US" sz="2000" dirty="0" smtClean="0"/>
              <a:t>  </a:t>
            </a:r>
            <a:r>
              <a:rPr lang="ka-GE" sz="2000" dirty="0" smtClean="0"/>
              <a:t>4</a:t>
            </a:r>
            <a:r>
              <a:rPr lang="en-US" sz="2000" dirty="0" smtClean="0"/>
              <a:t> </a:t>
            </a:r>
            <a:r>
              <a:rPr lang="ka-GE" sz="2000" dirty="0" smtClean="0"/>
              <a:t>მოხსენება საერთაშორისო კონფერენციაზე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183880" cy="3200400"/>
          </a:xfrm>
        </p:spPr>
        <p:txBody>
          <a:bodyPr>
            <a:noAutofit/>
          </a:bodyPr>
          <a:lstStyle/>
          <a:p>
            <a: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  <a:t>კვლევის/პროექტის თემატიკა 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  <a:t>1. ელექტრონებით ატომების ერთჯერადი და ორჯერადი იონიზაციის პროცესების შესწავლა,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  <a:t>2. მსუბუქი ორატომიანი მოლეკულების ენერგეტიკული თერმების და ტალღური ფუნქციების გამოთვლა;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  <a:t>3. სხვადასხვა ფორმის ნანოსხეულების ენერგეტიკული სპექტრის და ელექტრონული სტრუქტურის დადგენა;</a:t>
            </a:r>
            <a:b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ka-GE" sz="2000" dirty="0" smtClean="0">
                <a:solidFill>
                  <a:schemeClr val="tx1"/>
                </a:solidFill>
                <a:effectLst/>
                <a:latin typeface="+mn-lt"/>
              </a:rPr>
              <a:t>4. აგზნების პროცესების შესწავლა ატომური ნაწილაკების ატომებთან და მოლეკულებთან ურთიერთქმედების პროცესში.</a:t>
            </a: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/>
              <a:t/>
            </a:r>
            <a:br>
              <a:rPr lang="ka-GE" sz="1800" dirty="0" smtClean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183880" cy="16794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a-G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ატომის და ატომბირთვის ფიზიკის კათედრა</a:t>
            </a:r>
          </a:p>
          <a:p>
            <a:pPr>
              <a:buNone/>
            </a:pPr>
            <a:endParaRPr lang="ka-GE" sz="1900" b="1" dirty="0" smtClean="0"/>
          </a:p>
          <a:p>
            <a:pPr>
              <a:buNone/>
            </a:pP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ხელმძღვანელი და კვლევაში ჩართული პერსონალი</a:t>
            </a:r>
            <a:r>
              <a:rPr lang="de-D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a-GE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სრული პროფესორი თ. კერესელიძე, ასოცირებული პროფესორი ზ. მაჭავარიანი, ასისტენტ პროფესორი  მ.გოჩიტაშვილი, დოქტორები  რ.ლომსაძე, ნ.მოსულიშვილი, </a:t>
            </a:r>
            <a:r>
              <a:rPr lang="ka-G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სტუდენტი </a:t>
            </a:r>
            <a:r>
              <a:rPr lang="ka-GE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დ.კერესელიძე</a:t>
            </a:r>
            <a:endParaRPr lang="ru-RU" sz="2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183880" cy="1143000"/>
          </a:xfrm>
        </p:spPr>
        <p:txBody>
          <a:bodyPr>
            <a:noAutofit/>
          </a:bodyPr>
          <a:lstStyle/>
          <a:p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/>
              <a:t> </a:t>
            </a:r>
            <a:r>
              <a:rPr lang="ka-GE" sz="1800" dirty="0" smtClean="0">
                <a:solidFill>
                  <a:schemeClr val="tx1"/>
                </a:solidFill>
              </a:rPr>
              <a:t>რეფერირებად, რეცენზირებად ჯურნალებში გამოქვეყნებულია</a:t>
            </a:r>
            <a:r>
              <a:rPr lang="en-US" sz="1800" dirty="0" smtClean="0">
                <a:solidFill>
                  <a:schemeClr val="tx1"/>
                </a:solidFill>
              </a:rPr>
              <a:t> 1 </a:t>
            </a:r>
            <a:r>
              <a:rPr lang="ka-GE" sz="1800" dirty="0" smtClean="0">
                <a:solidFill>
                  <a:schemeClr val="tx1"/>
                </a:solidFill>
              </a:rPr>
              <a:t> ნაშრომი</a:t>
            </a:r>
            <a:r>
              <a:rPr lang="en-US" sz="1800" dirty="0" smtClean="0">
                <a:solidFill>
                  <a:schemeClr val="tx1"/>
                </a:solidFill>
              </a:rPr>
              <a:t>, 3 </a:t>
            </a:r>
            <a:r>
              <a:rPr lang="ka-GE" sz="1800" dirty="0" smtClean="0">
                <a:solidFill>
                  <a:schemeClr val="tx1"/>
                </a:solidFill>
              </a:rPr>
              <a:t>მოხსენება საერთაშორისო კონფერენციაზე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17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ატომისა ატომბირთვის ფიზიკის კათედრა</a:t>
            </a:r>
          </a:p>
          <a:p>
            <a:pPr>
              <a:buNone/>
            </a:pPr>
            <a:endParaRPr lang="ka-GE" sz="1900" b="1" dirty="0" smtClean="0"/>
          </a:p>
          <a:p>
            <a:pPr>
              <a:buNone/>
            </a:pPr>
            <a:endParaRPr lang="ka-GE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>
                <a:solidFill>
                  <a:schemeClr val="bg1"/>
                </a:solidFill>
              </a:rPr>
              <a:t>ტომსონის კლასიფიკატორის მიხედვით იმაქტ–ფაქტორის (</a:t>
            </a:r>
            <a:r>
              <a:rPr lang="en-US" b="1" dirty="0" smtClean="0">
                <a:solidFill>
                  <a:schemeClr val="bg1"/>
                </a:solidFill>
              </a:rPr>
              <a:t>JCR</a:t>
            </a:r>
            <a:r>
              <a:rPr lang="ka-GE" b="1" dirty="0" smtClean="0">
                <a:solidFill>
                  <a:schemeClr val="bg1"/>
                </a:solidFill>
              </a:rPr>
              <a:t>) </a:t>
            </a:r>
          </a:p>
          <a:p>
            <a:r>
              <a:rPr lang="ka-GE" b="1" dirty="0" smtClean="0">
                <a:solidFill>
                  <a:schemeClr val="bg1"/>
                </a:solidFill>
              </a:rPr>
              <a:t>მქონე პერიოდულ გამოცემებში გამოქვეყნებული ნაშრომები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ka-GE" b="1" dirty="0" smtClean="0">
              <a:solidFill>
                <a:schemeClr val="bg1"/>
              </a:solidFill>
            </a:endParaRPr>
          </a:p>
          <a:p>
            <a:endParaRPr lang="ka-GE" b="1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u="sng" dirty="0" err="1" smtClean="0"/>
              <a:t>Lomsadze</a:t>
            </a:r>
            <a:r>
              <a:rPr lang="en-US" b="1" u="sng" dirty="0" smtClean="0"/>
              <a:t>, R. A.; </a:t>
            </a:r>
            <a:r>
              <a:rPr lang="en-US" b="1" u="sng" dirty="0" err="1" smtClean="0"/>
              <a:t>Gochitashvili</a:t>
            </a:r>
            <a:r>
              <a:rPr lang="en-US" b="1" u="sng" dirty="0" smtClean="0"/>
              <a:t>, M. R.; </a:t>
            </a:r>
            <a:r>
              <a:rPr lang="en-US" dirty="0" err="1" smtClean="0"/>
              <a:t>Kezerashvili</a:t>
            </a:r>
            <a:r>
              <a:rPr lang="en-US" dirty="0" smtClean="0"/>
              <a:t>, R. </a:t>
            </a:r>
            <a:r>
              <a:rPr lang="en-US" dirty="0" err="1" smtClean="0"/>
              <a:t>Ya</a:t>
            </a:r>
            <a:r>
              <a:rPr lang="en-US" dirty="0" smtClean="0"/>
              <a:t>.; et al.</a:t>
            </a:r>
            <a:r>
              <a:rPr lang="en-US" b="1" dirty="0" smtClean="0">
                <a:hlinkClick r:id="rId2"/>
              </a:rPr>
              <a:t> Inelastic processes in K+-He collisions in energy range 0.7-10 </a:t>
            </a:r>
            <a:r>
              <a:rPr lang="en-US" b="1" dirty="0" err="1" smtClean="0">
                <a:hlinkClick r:id="rId2"/>
              </a:rPr>
              <a:t>keV</a:t>
            </a:r>
            <a:r>
              <a:rPr lang="ka-GE" b="1" dirty="0" smtClean="0"/>
              <a:t> </a:t>
            </a:r>
            <a:r>
              <a:rPr lang="en-US" dirty="0" smtClean="0"/>
              <a:t>PHYSICAL REVIEW A</a:t>
            </a:r>
            <a:r>
              <a:rPr lang="ka-GE" dirty="0" smtClean="0"/>
              <a:t>,</a:t>
            </a:r>
            <a:r>
              <a:rPr lang="en-US" dirty="0" smtClean="0"/>
              <a:t> 87    042710</a:t>
            </a:r>
            <a:r>
              <a:rPr lang="ka-GE" dirty="0" smtClean="0"/>
              <a:t>, </a:t>
            </a:r>
            <a:r>
              <a:rPr lang="en-US" dirty="0" smtClean="0"/>
              <a:t>2013</a:t>
            </a:r>
            <a:r>
              <a:rPr lang="ka-GE" dirty="0" smtClean="0"/>
              <a:t> –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I.F 2.88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183880" cy="2209800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tx1"/>
                </a:solidFill>
              </a:rPr>
              <a:t>კვლევის/პროექტის თემატიკა 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ka-GE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ka-GE" sz="2400" dirty="0" smtClean="0">
                <a:solidFill>
                  <a:schemeClr val="tx1"/>
                </a:solidFill>
              </a:rPr>
              <a:t> ზეგამტარობა და მაგნეტიზმი,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ka-GE" sz="2400" dirty="0" smtClean="0">
                <a:solidFill>
                  <a:schemeClr val="tx1"/>
                </a:solidFill>
              </a:rPr>
              <a:t>2. ნახევარგამტარული ნანოსტრუქტურების  ფიზიკური თვისებების შესწავლა</a:t>
            </a:r>
            <a:br>
              <a:rPr lang="ka-GE" sz="2400" dirty="0" smtClean="0">
                <a:solidFill>
                  <a:schemeClr val="tx1"/>
                </a:solidFill>
              </a:rPr>
            </a:br>
            <a:r>
              <a:rPr lang="ka-GE" sz="2400" dirty="0" smtClean="0">
                <a:solidFill>
                  <a:schemeClr val="tx1"/>
                </a:solidFill>
              </a:rPr>
              <a:t>3. მიკრო- და ნანოელექტრონიკა</a:t>
            </a:r>
            <a:r>
              <a:rPr lang="ka-GE" sz="2800" dirty="0" smtClean="0"/>
              <a:t/>
            </a:r>
            <a:br>
              <a:rPr lang="ka-GE" sz="2800" dirty="0" smtClean="0"/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"/>
            <a:ext cx="8183880" cy="304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ka-GE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კონდენსირებული გარემოს ფიზიკის კათედრა</a:t>
            </a:r>
          </a:p>
          <a:p>
            <a:pPr>
              <a:buNone/>
            </a:pPr>
            <a:endParaRPr lang="ka-GE" sz="1900" b="1" dirty="0" smtClean="0"/>
          </a:p>
          <a:p>
            <a:pPr>
              <a:buNone/>
            </a:pPr>
            <a:r>
              <a:rPr lang="ka-G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ხელმძღვანელი და კვლევაში ჩართული პერსონალი</a:t>
            </a:r>
            <a:r>
              <a:rPr lang="de-D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სრული პროფესორი ალექსანდრე შენგელაია, ასოცირებული პროფესორი ამირან ბიბილაშვილი,  ემერიტუს პროფესორი ანატოლი ახალკაცი, ასისტენტ პროფესორი თამარ ჭელიძე, ლაბორატორიის გამგე დიმიტრი დარასელია, მეცნიერებათა დოქტორები დავით ჯაფარიძე</a:t>
            </a:r>
            <a:r>
              <a:rPr lang="en-US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ზურაბ ჯიბუტი</a:t>
            </a:r>
          </a:p>
          <a:p>
            <a:pPr>
              <a:buNone/>
            </a:pPr>
            <a:endParaRPr lang="ka-GE" sz="2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ka-G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დოქტორანტები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გიორგი ხაზარაძე ,  მამუკა ჩიქოვანი, ზურაბ ყუშიტაშვილი</a:t>
            </a:r>
            <a:r>
              <a:rPr lang="en-US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მაგისტრი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ჯარჯი ხმალაძე, </a:t>
            </a:r>
            <a:r>
              <a:rPr lang="ka-GE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მაგსტრანტი </a:t>
            </a:r>
            <a:r>
              <a:rPr lang="ka-GE" sz="2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თორნიკე გაგნიძე</a:t>
            </a:r>
            <a:endParaRPr lang="en-US" sz="29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ka-GE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2321</TotalTime>
  <Words>901</Words>
  <Application>Microsoft Office PowerPoint</Application>
  <PresentationFormat>On-screen Show (4:3)</PresentationFormat>
  <Paragraphs>206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ფიზიკის დეპარტამენტი</vt:lpstr>
      <vt:lpstr>ფიზიკის დეპარტამენტის კათედრები/მიმართულებები</vt:lpstr>
      <vt:lpstr>სამეცნიერო სტრუქტურული ერთეულები</vt:lpstr>
      <vt:lpstr>სასწავლო – სამეცნიერო სტრუქტურული ერთეულები</vt:lpstr>
      <vt:lpstr>კვლევის/პროექტის თემატიკა : ა) კვანტური ჯგუფები ველის თეორიის მესერულ მოდელებში და ჰოლის კვანტური სისტემები; ბ) 5-განზომილებიანი მემბრანული მოდელი მდგარი გრავიტაციული ტალღებით; გ) გრავიტაციის თერმოდინამიკული მოდელი; დ) შრედინგერის რადიალური განტოლების სტატუსის საკითხი და თვითშეუღლების ოპერაციის გამოყენება ბმული მდგომარეობების ამოცანებში. </vt:lpstr>
      <vt:lpstr>                                                </vt:lpstr>
      <vt:lpstr>კვლევის/პროექტის თემატიკა : 1. ელექტრონებით ატომების ერთჯერადი და ორჯერადი იონიზაციის პროცესების შესწავლა, 2. მსუბუქი ორატომიანი მოლეკულების ენერგეტიკული თერმების და ტალღური ფუნქციების გამოთვლა; 3. სხვადასხვა ფორმის ნანოსხეულების ენერგეტიკული სპექტრის და ელექტრონული სტრუქტურის დადგენა; 4. აგზნების პროცესების შესწავლა ატომური ნაწილაკების ატომებთან და მოლეკულებთან ურთიერთქმედების პროცესში.  </vt:lpstr>
      <vt:lpstr>   რეფერირებად, რეცენზირებად ჯურნალებში გამოქვეყნებულია 1  ნაშრომი, 3 მოხსენება საერთაშორისო კონფერენციაზე </vt:lpstr>
      <vt:lpstr>კვლევის/პროექტის თემატიკა : 1. ზეგამტარობა და მაგნეტიზმი, 2. ნახევარგამტარული ნანოსტრუქტურების  ფიზიკური თვისებების შესწავლა 3. მიკრო- და ნანოელექტრონიკა </vt:lpstr>
      <vt:lpstr>Slide 10</vt:lpstr>
      <vt:lpstr>Slide 11</vt:lpstr>
      <vt:lpstr>      კვლევის/პროექტის თემატიკა:  1. დისკი-ჯეტის უნივერსალური მოდელი  2. დინების დინამიკა და გრიგალური მოვლენები მრავალკომპონენტიან ასტროფიზიკურ პლაზმებში.  3. კინემატიკურად და თერმოდინამიკურად არაერთგვაროვანი ასტროფიზიკური დინებების შესწავლა  4. კოსმოსური მაგნიტური ველების და ტურბულენტობის მოდელირება       </vt:lpstr>
      <vt:lpstr>Slide 13</vt:lpstr>
      <vt:lpstr>კვლევის /პროექტის თემატიკა: 1. ელექტრონების ჩაჭერა მაგნიტურ ველში მოთავსებულ გადაგვარებულ დაკვანტულ პლაზმაში,   2. იონურ-აკუსტიკური სოლიტონური ტალღის არაწრფივი სტრუქტურა გადაგვარებულ რელატივისტურ ელექტრონულ-პოზიტრონულ-იონურ პლაზმაში,  3. დამაგნიტებული ელექტრონული ფერმი-გაზის რელატივისტური თერმოდინამიკა, 4. იზოტროპიულ ელექტრონულ-პოზიტრონულ-იონურ პლაზმაში პოზიტრონულ-ბგერითი ტალღები და ინტენსიური განივი ელექტრომაგნიტური ტალღების არაწრფივი ლანდაუს ჩაქრობა, 5. დამაგნიტებული პლაზმის წანაცვლებით დინებებში ანიზოტროპული ტურბულენტობა 6. არა-აქსისიმეტრიული შეშფოთებების წრფივი დინამიკა დამაგნიტებული აკრეციული დისკის პლაზმაში             </vt:lpstr>
      <vt:lpstr>Slide 15</vt:lpstr>
      <vt:lpstr>კვლევის /პროექტის თემატიკა: არაწრფივი და ქაოსური მოვლენები ქაოსურ და კონდენსირებულ გარემოში </vt:lpstr>
      <vt:lpstr>Slide 17</vt:lpstr>
      <vt:lpstr>კვლევის /პროექტის თემატიკა:  იონოსფეროს ფიზიკა </vt:lpstr>
      <vt:lpstr>     კვლევის /პროექტის თემატიკა: 1. ტურბიდიმეტრული მეთოდით ბაქტერიების გამრავლების პროცესების კვლევები  2. DPPA და DPPC ლიპოსომების ტემპერატურული სტაბილობის თავისებურებანი 3. ელექტროპარამაგნიტური რეზონანსის მეთოდით ადამიანის თმის შემადგენლობაში მელანინის დადგენა და მისი რაოდენობრივი შეფასება 4. ა) დღე-ღამური რიტმის დარღვევითა და იზოლირებით გამოწვეული სტრესის პირობებში ანტიოქსიდანტურ მეტაბოლური ცვლილებები და მათი პრევენციის შესაძლებლობები; 5. ბ) ქართული ყურძნის ფლავონოიდები: ბიოქიმიური თავისებურებები და ფიზიოლოგიური ეფექტები.       </vt:lpstr>
      <vt:lpstr>Slide 20</vt:lpstr>
      <vt:lpstr>Slide 21</vt:lpstr>
      <vt:lpstr>სამეცნიერო საქმიანობაში ჩართულია 16 სტუდენტი </vt:lpstr>
      <vt:lpstr>   2013 წლის განმავლობაში საბავშვო უნივერსიტეტის ფარგლებში რეგულარულად მიმდინარეობდა ლაბორატორული-პრაქტიკული მეცადინეობები.    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266</cp:revision>
  <dcterms:created xsi:type="dcterms:W3CDTF">2006-08-16T00:00:00Z</dcterms:created>
  <dcterms:modified xsi:type="dcterms:W3CDTF">2014-02-26T06:03:45Z</dcterms:modified>
</cp:coreProperties>
</file>